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2"/>
  </p:notesMasterIdLst>
  <p:handoutMasterIdLst>
    <p:handoutMasterId r:id="rId53"/>
  </p:handoutMasterIdLst>
  <p:sldIdLst>
    <p:sldId id="261" r:id="rId5"/>
    <p:sldId id="703" r:id="rId6"/>
    <p:sldId id="1222" r:id="rId7"/>
    <p:sldId id="274" r:id="rId8"/>
    <p:sldId id="1235" r:id="rId9"/>
    <p:sldId id="1236" r:id="rId10"/>
    <p:sldId id="1221" r:id="rId11"/>
    <p:sldId id="721" r:id="rId12"/>
    <p:sldId id="725" r:id="rId13"/>
    <p:sldId id="283" r:id="rId14"/>
    <p:sldId id="284" r:id="rId15"/>
    <p:sldId id="726" r:id="rId16"/>
    <p:sldId id="276" r:id="rId17"/>
    <p:sldId id="1224" r:id="rId18"/>
    <p:sldId id="707" r:id="rId19"/>
    <p:sldId id="1225" r:id="rId20"/>
    <p:sldId id="728" r:id="rId21"/>
    <p:sldId id="715" r:id="rId22"/>
    <p:sldId id="701" r:id="rId23"/>
    <p:sldId id="1234" r:id="rId24"/>
    <p:sldId id="1226" r:id="rId25"/>
    <p:sldId id="729" r:id="rId26"/>
    <p:sldId id="289" r:id="rId27"/>
    <p:sldId id="718" r:id="rId28"/>
    <p:sldId id="730" r:id="rId29"/>
    <p:sldId id="719" r:id="rId30"/>
    <p:sldId id="734" r:id="rId31"/>
    <p:sldId id="735" r:id="rId32"/>
    <p:sldId id="731" r:id="rId33"/>
    <p:sldId id="732" r:id="rId34"/>
    <p:sldId id="736" r:id="rId35"/>
    <p:sldId id="737" r:id="rId36"/>
    <p:sldId id="738" r:id="rId37"/>
    <p:sldId id="739" r:id="rId38"/>
    <p:sldId id="741" r:id="rId39"/>
    <p:sldId id="742" r:id="rId40"/>
    <p:sldId id="743" r:id="rId41"/>
    <p:sldId id="709" r:id="rId42"/>
    <p:sldId id="710" r:id="rId43"/>
    <p:sldId id="747" r:id="rId44"/>
    <p:sldId id="1227" r:id="rId45"/>
    <p:sldId id="1228" r:id="rId46"/>
    <p:sldId id="1232" r:id="rId47"/>
    <p:sldId id="1233" r:id="rId48"/>
    <p:sldId id="744" r:id="rId49"/>
    <p:sldId id="745" r:id="rId50"/>
    <p:sldId id="1231"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7" autoAdjust="0"/>
    <p:restoredTop sz="88259" autoAdjust="0"/>
  </p:normalViewPr>
  <p:slideViewPr>
    <p:cSldViewPr snapToGrid="0">
      <p:cViewPr varScale="1">
        <p:scale>
          <a:sx n="100" d="100"/>
          <a:sy n="100" d="100"/>
        </p:scale>
        <p:origin x="192" y="96"/>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2" d="100"/>
          <a:sy n="82" d="100"/>
        </p:scale>
        <p:origin x="3852"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041DB8-B66F-4DC8-A96E-33677E0F90FF}" type="datetimeFigureOut">
              <a:rPr lang="en-US" smtClean="0"/>
              <a:t>11/17/2022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604A0D4-B89B-4ADD-AF9E-38636B40EE4E}" type="slidenum">
              <a:rPr lang="en-US" smtClean="0"/>
              <a:t>‹#›</a:t>
            </a:fld>
            <a:endParaRPr lang="en-US" dirty="0"/>
          </a:p>
        </p:txBody>
      </p:sp>
    </p:spTree>
    <p:extLst>
      <p:ext uri="{BB962C8B-B14F-4D97-AF65-F5344CB8AC3E}">
        <p14:creationId xmlns:p14="http://schemas.microsoft.com/office/powerpoint/2010/main" val="42473891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B49C4A-65AC-492D-9701-81B46C3AD0E4}" type="datetimeFigureOut">
              <a:rPr lang="en-US" smtClean="0"/>
              <a:t>11/17/2022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69989-EB00-4EE7-BCB5-25BDC5BB29F8}" type="slidenum">
              <a:rPr lang="en-US" smtClean="0"/>
              <a:t>‹#›</a:t>
            </a:fld>
            <a:endParaRPr lang="en-US" dirty="0"/>
          </a:p>
        </p:txBody>
      </p:sp>
    </p:spTree>
    <p:extLst>
      <p:ext uri="{BB962C8B-B14F-4D97-AF65-F5344CB8AC3E}">
        <p14:creationId xmlns:p14="http://schemas.microsoft.com/office/powerpoint/2010/main" val="219363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10</a:t>
            </a:fld>
            <a:endParaRPr lang="en-US" dirty="0"/>
          </a:p>
        </p:txBody>
      </p:sp>
    </p:spTree>
    <p:extLst>
      <p:ext uri="{BB962C8B-B14F-4D97-AF65-F5344CB8AC3E}">
        <p14:creationId xmlns:p14="http://schemas.microsoft.com/office/powerpoint/2010/main" val="7739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869989-EB00-4EE7-BCB5-25BDC5BB29F8}" type="slidenum">
              <a:rPr lang="en-US" smtClean="0"/>
              <a:t>15</a:t>
            </a:fld>
            <a:endParaRPr lang="en-US" dirty="0"/>
          </a:p>
        </p:txBody>
      </p:sp>
    </p:spTree>
    <p:extLst>
      <p:ext uri="{BB962C8B-B14F-4D97-AF65-F5344CB8AC3E}">
        <p14:creationId xmlns:p14="http://schemas.microsoft.com/office/powerpoint/2010/main" val="32684334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0" name="Picture 5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userDrawn="1"/>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pic>
        <p:nvPicPr>
          <p:cNvPr id="63" name="Picture 6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4729" y="60385"/>
            <a:ext cx="741872" cy="741872"/>
          </a:xfrm>
          <a:prstGeom prst="rect">
            <a:avLst/>
          </a:prstGeom>
        </p:spPr>
      </p:pic>
      <p:sp>
        <p:nvSpPr>
          <p:cNvPr id="65" name="TextBox 64"/>
          <p:cNvSpPr txBox="1"/>
          <p:nvPr userDrawn="1"/>
        </p:nvSpPr>
        <p:spPr>
          <a:xfrm>
            <a:off x="1286773" y="200756"/>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295400" y="1828801"/>
            <a:ext cx="9601200" cy="3962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Footer Information</a:t>
            </a:r>
            <a:endParaRPr lang="en-US" dirty="0"/>
          </a:p>
        </p:txBody>
      </p:sp>
      <p:sp>
        <p:nvSpPr>
          <p:cNvPr id="4" name="Date Placeholder 3"/>
          <p:cNvSpPr>
            <a:spLocks noGrp="1"/>
          </p:cNvSpPr>
          <p:nvPr>
            <p:ph type="dt" sz="half" idx="10"/>
          </p:nvPr>
        </p:nvSpPr>
        <p:spPr/>
        <p:txBody>
          <a:bodyPr/>
          <a:lstStyle/>
          <a:p>
            <a:fld id="{939F3A98-C53D-4052-ADE0-FCC3632251B6}" type="datetime1">
              <a:rPr lang="en-US" smtClean="0"/>
              <a:t>11/17/2022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1104181"/>
            <a:ext cx="1687286" cy="468701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9" y="1104181"/>
            <a:ext cx="7587344" cy="4687018"/>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Footer Information</a:t>
            </a:r>
            <a:endParaRPr lang="en-US" dirty="0"/>
          </a:p>
        </p:txBody>
      </p:sp>
      <p:sp>
        <p:nvSpPr>
          <p:cNvPr id="4" name="Date Placeholder 3"/>
          <p:cNvSpPr>
            <a:spLocks noGrp="1"/>
          </p:cNvSpPr>
          <p:nvPr>
            <p:ph type="dt" sz="half" idx="10"/>
          </p:nvPr>
        </p:nvSpPr>
        <p:spPr/>
        <p:txBody>
          <a:bodyPr/>
          <a:lstStyle/>
          <a:p>
            <a:fld id="{F276A840-FCD1-48C2-8E1A-EF28B90CBEF7}" type="datetime1">
              <a:rPr lang="en-US" smtClean="0"/>
              <a:t>11/17/2022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r>
              <a:rPr lang="en-US"/>
              <a:t>Footer Information</a:t>
            </a:r>
            <a:endParaRPr lang="en-US" dirty="0"/>
          </a:p>
        </p:txBody>
      </p:sp>
      <p:sp>
        <p:nvSpPr>
          <p:cNvPr id="4" name="Date Placeholder 3"/>
          <p:cNvSpPr>
            <a:spLocks noGrp="1"/>
          </p:cNvSpPr>
          <p:nvPr>
            <p:ph type="dt" sz="half" idx="10"/>
          </p:nvPr>
        </p:nvSpPr>
        <p:spPr/>
        <p:txBody>
          <a:bodyPr/>
          <a:lstStyle/>
          <a:p>
            <a:fld id="{ABFC42FE-CDFC-416E-A71B-AE2AEF31CAE0}" type="datetime1">
              <a:rPr lang="en-US" smtClean="0"/>
              <a:t>11/17/2022</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cxnSp>
        <p:nvCxnSpPr>
          <p:cNvPr id="58" name="Straight Connector 57"/>
          <p:cNvCxnSpPr/>
          <p:nvPr userDrawn="1"/>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65" name="Picture 6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Tree>
    <p:extLst>
      <p:ext uri="{BB962C8B-B14F-4D97-AF65-F5344CB8AC3E}">
        <p14:creationId xmlns:p14="http://schemas.microsoft.com/office/powerpoint/2010/main" val="350677804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Footer Information</a:t>
            </a:r>
            <a:endParaRPr lang="en-US" dirty="0"/>
          </a:p>
        </p:txBody>
      </p:sp>
      <p:sp>
        <p:nvSpPr>
          <p:cNvPr id="5" name="Date Placeholder 4"/>
          <p:cNvSpPr>
            <a:spLocks noGrp="1"/>
          </p:cNvSpPr>
          <p:nvPr>
            <p:ph type="dt" sz="half" idx="10"/>
          </p:nvPr>
        </p:nvSpPr>
        <p:spPr/>
        <p:txBody>
          <a:bodyPr/>
          <a:lstStyle/>
          <a:p>
            <a:fld id="{763BB033-B4B1-461A-81E5-C4EABE54C089}" type="datetime1">
              <a:rPr lang="en-US" smtClean="0"/>
              <a:t>11/17/2022</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Footer Information</a:t>
            </a:r>
            <a:endParaRPr lang="en-US" dirty="0"/>
          </a:p>
        </p:txBody>
      </p:sp>
      <p:sp>
        <p:nvSpPr>
          <p:cNvPr id="7" name="Date Placeholder 6"/>
          <p:cNvSpPr>
            <a:spLocks noGrp="1"/>
          </p:cNvSpPr>
          <p:nvPr>
            <p:ph type="dt" sz="half" idx="10"/>
          </p:nvPr>
        </p:nvSpPr>
        <p:spPr/>
        <p:txBody>
          <a:bodyPr/>
          <a:lstStyle/>
          <a:p>
            <a:fld id="{B21ECC60-1F0E-4421-AEDC-A39BB32A22B7}" type="datetime1">
              <a:rPr lang="en-US" smtClean="0"/>
              <a:t>11/17/2022</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t>Footer Information</a:t>
            </a:r>
            <a:endParaRPr lang="en-US" dirty="0"/>
          </a:p>
        </p:txBody>
      </p:sp>
      <p:sp>
        <p:nvSpPr>
          <p:cNvPr id="3" name="Date Placeholder 2"/>
          <p:cNvSpPr>
            <a:spLocks noGrp="1"/>
          </p:cNvSpPr>
          <p:nvPr>
            <p:ph type="dt" sz="half" idx="10"/>
          </p:nvPr>
        </p:nvSpPr>
        <p:spPr/>
        <p:txBody>
          <a:bodyPr/>
          <a:lstStyle/>
          <a:p>
            <a:fld id="{D6A07E44-035C-4E28-BEDF-D279D8113355}" type="datetime1">
              <a:rPr lang="en-US" smtClean="0"/>
              <a:t>11/17/2022</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dirty="0"/>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userDrawn="1"/>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r>
              <a:rPr lang="en-US"/>
              <a:t>Footer Information</a:t>
            </a:r>
            <a:endParaRPr lang="en-US" dirty="0"/>
          </a:p>
        </p:txBody>
      </p:sp>
      <p:sp>
        <p:nvSpPr>
          <p:cNvPr id="212" name="Date Placeholder 211"/>
          <p:cNvSpPr>
            <a:spLocks noGrp="1"/>
          </p:cNvSpPr>
          <p:nvPr>
            <p:ph type="dt" sz="half" idx="10"/>
          </p:nvPr>
        </p:nvSpPr>
        <p:spPr/>
        <p:txBody>
          <a:bodyPr/>
          <a:lstStyle/>
          <a:p>
            <a:fld id="{001D4DF3-ACCC-45D2-94CD-91252C8B38AF}" type="datetime1">
              <a:rPr lang="en-US" smtClean="0"/>
              <a:t>11/17/2022</a:t>
            </a:fld>
            <a:endParaRPr lang="en-US" dirty="0"/>
          </a:p>
        </p:txBody>
      </p:sp>
      <p:sp>
        <p:nvSpPr>
          <p:cNvPr id="214" name="Slide Number Placeholder 21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62" name="Picture 6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7" name="Rectangle 6"/>
          <p:cNvSpPr/>
          <p:nvPr userDrawn="1"/>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cxnSp>
        <p:nvCxnSpPr>
          <p:cNvPr id="60" name="Straight Connector 59"/>
          <p:cNvCxnSpPr/>
          <p:nvPr userDrawn="1"/>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a:t>Footer Information</a:t>
            </a:r>
            <a:endParaRPr lang="en-US" dirty="0"/>
          </a:p>
        </p:txBody>
      </p:sp>
      <p:sp>
        <p:nvSpPr>
          <p:cNvPr id="5" name="Date Placeholder 4"/>
          <p:cNvSpPr>
            <a:spLocks noGrp="1"/>
          </p:cNvSpPr>
          <p:nvPr>
            <p:ph type="dt" sz="half" idx="10"/>
          </p:nvPr>
        </p:nvSpPr>
        <p:spPr/>
        <p:txBody>
          <a:bodyPr/>
          <a:lstStyle>
            <a:lvl1pPr>
              <a:defRPr>
                <a:solidFill>
                  <a:schemeClr val="bg1"/>
                </a:solidFill>
              </a:defRPr>
            </a:lvl1pPr>
          </a:lstStyle>
          <a:p>
            <a:fld id="{20FC4B1D-EFE8-4D20-A19B-33FAF76FE12B}" type="datetime1">
              <a:rPr lang="en-US" smtClean="0"/>
              <a:t>11/17/2022</a:t>
            </a:fld>
            <a:endParaRPr lang="en-US" dirty="0"/>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62031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pic>
        <p:nvPicPr>
          <p:cNvPr id="65" name="Picture 64"/>
          <p:cNvPicPr>
            <a:picLocks noChangeAspect="1"/>
          </p:cNvPicPr>
          <p:nvPr userDrawn="1"/>
        </p:nvPicPr>
        <p:blipFill>
          <a:blip r:embed="rId13">
            <a:alphaModFix amt="35000"/>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16" name="Picture 15">
            <a:extLst>
              <a:ext uri="{FF2B5EF4-FFF2-40B4-BE49-F238E27FC236}">
                <a16:creationId xmlns:a16="http://schemas.microsoft.com/office/drawing/2014/main" id="{A8356AD3-4FFB-654F-A019-CC331180813D}"/>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2" name="Title Placeholder 1"/>
          <p:cNvSpPr>
            <a:spLocks noGrp="1"/>
          </p:cNvSpPr>
          <p:nvPr>
            <p:ph type="title"/>
          </p:nvPr>
        </p:nvSpPr>
        <p:spPr>
          <a:xfrm>
            <a:off x="1295400" y="909343"/>
            <a:ext cx="9601200" cy="73689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userDrawn="1"/>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1733909" y="6265870"/>
            <a:ext cx="8686799" cy="222436"/>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r>
              <a:rPr lang="en-US" dirty="0"/>
              <a:t>Footer Information</a:t>
            </a:r>
          </a:p>
        </p:txBody>
      </p:sp>
      <p:sp>
        <p:nvSpPr>
          <p:cNvPr id="4" name="Date Placeholder 3"/>
          <p:cNvSpPr>
            <a:spLocks noGrp="1"/>
          </p:cNvSpPr>
          <p:nvPr>
            <p:ph type="dt" sz="half" idx="2"/>
          </p:nvPr>
        </p:nvSpPr>
        <p:spPr>
          <a:xfrm>
            <a:off x="10616454" y="6265870"/>
            <a:ext cx="965946" cy="222436"/>
          </a:xfrm>
          <a:prstGeom prst="rect">
            <a:avLst/>
          </a:prstGeom>
        </p:spPr>
        <p:txBody>
          <a:bodyPr vert="horz" lIns="91440" tIns="45720" rIns="0" bIns="45720" rtlCol="0" anchor="ctr"/>
          <a:lstStyle>
            <a:lvl1pPr algn="r">
              <a:defRPr sz="1100">
                <a:solidFill>
                  <a:schemeClr val="tx1">
                    <a:lumMod val="90000"/>
                    <a:lumOff val="10000"/>
                  </a:schemeClr>
                </a:solidFill>
              </a:defRPr>
            </a:lvl1pPr>
          </a:lstStyle>
          <a:p>
            <a:fld id="{576C916B-AD26-4F1A-AC86-9C87BD7FC265}" type="datetime1">
              <a:rPr lang="en-US" smtClean="0"/>
              <a:t>11/17/2022</a:t>
            </a:fld>
            <a:endParaRPr lang="en-US" dirty="0"/>
          </a:p>
        </p:txBody>
      </p:sp>
      <p:sp>
        <p:nvSpPr>
          <p:cNvPr id="6" name="Slide Number Placeholder 5"/>
          <p:cNvSpPr>
            <a:spLocks noGrp="1"/>
          </p:cNvSpPr>
          <p:nvPr>
            <p:ph type="sldNum" sz="quarter" idx="4"/>
          </p:nvPr>
        </p:nvSpPr>
        <p:spPr>
          <a:xfrm>
            <a:off x="617160" y="6265870"/>
            <a:ext cx="918882" cy="222436"/>
          </a:xfrm>
          <a:prstGeom prst="rect">
            <a:avLst/>
          </a:prstGeom>
        </p:spPr>
        <p:txBody>
          <a:bodyPr vert="horz" lIns="0" tIns="45720" rIns="91440" bIns="45720" rtlCol="0" anchor="ctr"/>
          <a:lstStyle>
            <a:lvl1pPr algn="l">
              <a:defRPr sz="1100">
                <a:solidFill>
                  <a:schemeClr val="tx1">
                    <a:lumMod val="90000"/>
                    <a:lumOff val="10000"/>
                  </a:schemeClr>
                </a:solidFill>
              </a:defRPr>
            </a:lvl1pPr>
          </a:lstStyle>
          <a:p>
            <a:fld id="{E31375A4-56A4-47D6-9801-1991572033F7}" type="slidenum">
              <a:rPr lang="en-US" smtClean="0"/>
              <a:pPr/>
              <a:t>‹#›</a:t>
            </a:fld>
            <a:endParaRPr lang="en-US" dirty="0"/>
          </a:p>
        </p:txBody>
      </p:sp>
      <p:pic>
        <p:nvPicPr>
          <p:cNvPr id="64" name="Picture 63"/>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34729" y="60385"/>
            <a:ext cx="741872" cy="741872"/>
          </a:xfrm>
          <a:prstGeom prst="rect">
            <a:avLst/>
          </a:prstGeom>
        </p:spPr>
      </p:pic>
      <p:sp>
        <p:nvSpPr>
          <p:cNvPr id="13" name="TextBox 12"/>
          <p:cNvSpPr txBox="1"/>
          <p:nvPr userDrawn="1"/>
        </p:nvSpPr>
        <p:spPr>
          <a:xfrm>
            <a:off x="1286773" y="200756"/>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
        <p:nvSpPr>
          <p:cNvPr id="15" name="TextBox 14">
            <a:extLst>
              <a:ext uri="{FF2B5EF4-FFF2-40B4-BE49-F238E27FC236}">
                <a16:creationId xmlns:a16="http://schemas.microsoft.com/office/drawing/2014/main" id="{906F27A7-1813-4B4D-A537-3CF5333CB5FC}"/>
              </a:ext>
            </a:extLst>
          </p:cNvPr>
          <p:cNvSpPr txBox="1"/>
          <p:nvPr userDrawn="1"/>
        </p:nvSpPr>
        <p:spPr>
          <a:xfrm>
            <a:off x="1295400" y="211012"/>
            <a:ext cx="8358996" cy="507831"/>
          </a:xfrm>
          <a:prstGeom prst="rect">
            <a:avLst/>
          </a:prstGeom>
          <a:noFill/>
        </p:spPr>
        <p:txBody>
          <a:bodyPr wrap="square" rtlCol="0">
            <a:spAutoFit/>
          </a:bodyPr>
          <a:lstStyle/>
          <a:p>
            <a:r>
              <a:rPr lang="en-US" sz="2700" spc="110" dirty="0">
                <a:solidFill>
                  <a:schemeClr val="bg1"/>
                </a:solidFill>
                <a:latin typeface="Palatino Linotype" panose="02040502050505030304" pitchFamily="18" charset="0"/>
              </a:rPr>
              <a:t>UNITED</a:t>
            </a:r>
            <a:r>
              <a:rPr lang="en-US" sz="2700" spc="110" baseline="0" dirty="0">
                <a:solidFill>
                  <a:schemeClr val="bg1"/>
                </a:solidFill>
                <a:latin typeface="Palatino Linotype" panose="02040502050505030304" pitchFamily="18" charset="0"/>
              </a:rPr>
              <a:t> STATES DEPARTMENT OF LABOR</a:t>
            </a:r>
            <a:endParaRPr lang="en-US" sz="2700" spc="110" dirty="0">
              <a:solidFill>
                <a:schemeClr val="bg1"/>
              </a:solidFill>
              <a:latin typeface="Palatino Linotype" panose="02040502050505030304" pitchFamily="18" charset="0"/>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9" r:id="rId9"/>
    <p:sldLayoutId id="2147483658" r:id="rId10"/>
    <p:sldLayoutId id="2147483659" r:id="rId11"/>
  </p:sldLayoutIdLst>
  <p:hf hdr="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reignlaborcert.doleta.gov/aowl.cfm" TargetMode="External"/><Relationship Id="rId2" Type="http://schemas.openxmlformats.org/officeDocument/2006/relationships/hyperlink" Target="https://www.dol.gov/agencies/eta/foreign-labor/wages/adverse-effect-wage-rates"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foreignlaborcert.doleta.gov/aowl_survey_pdf.cfm"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federalregister.gov/select-citation/2019/07/26/29-CFR-1910.14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4410" y="1909346"/>
            <a:ext cx="9654639" cy="3383280"/>
          </a:xfrm>
        </p:spPr>
        <p:txBody>
          <a:bodyPr>
            <a:normAutofit fontScale="90000"/>
          </a:bodyPr>
          <a:lstStyle/>
          <a:p>
            <a:pPr algn="ctr"/>
            <a:r>
              <a:rPr lang="en-US" sz="4400" dirty="0"/>
              <a:t>H-2A Temporary Labor Certification Program</a:t>
            </a:r>
            <a:br>
              <a:rPr lang="en-US" sz="4400" dirty="0"/>
            </a:br>
            <a:br>
              <a:rPr lang="en-US" sz="4400" dirty="0"/>
            </a:br>
            <a:r>
              <a:rPr lang="en-US" sz="4400" dirty="0">
                <a:solidFill>
                  <a:srgbClr val="002060"/>
                </a:solidFill>
              </a:rPr>
              <a:t>2022 H-2A Final Rule</a:t>
            </a:r>
            <a:br>
              <a:rPr lang="en-US" sz="4400" dirty="0">
                <a:solidFill>
                  <a:srgbClr val="002060"/>
                </a:solidFill>
              </a:rPr>
            </a:br>
            <a:br>
              <a:rPr lang="en-US" sz="4400" b="0" dirty="0"/>
            </a:br>
            <a:r>
              <a:rPr lang="en-US" sz="4400" b="0" i="1" dirty="0"/>
              <a:t>Stakeholder Webinar</a:t>
            </a:r>
            <a:br>
              <a:rPr lang="en-US" sz="4400" b="0" i="1" dirty="0"/>
            </a:br>
            <a:r>
              <a:rPr lang="en-US" sz="4400" b="0" i="1" dirty="0"/>
              <a:t>November 17, 2022</a:t>
            </a:r>
          </a:p>
        </p:txBody>
      </p:sp>
      <p:sp>
        <p:nvSpPr>
          <p:cNvPr id="3" name="Subtitle 2"/>
          <p:cNvSpPr>
            <a:spLocks noGrp="1"/>
          </p:cNvSpPr>
          <p:nvPr>
            <p:ph type="subTitle" idx="1"/>
          </p:nvPr>
        </p:nvSpPr>
        <p:spPr>
          <a:xfrm>
            <a:off x="1294410" y="5432564"/>
            <a:ext cx="9654639" cy="717224"/>
          </a:xfrm>
        </p:spPr>
        <p:txBody>
          <a:bodyPr>
            <a:normAutofit/>
          </a:bodyPr>
          <a:lstStyle/>
          <a:p>
            <a:r>
              <a:rPr lang="en-US" dirty="0"/>
              <a:t>Office of Foreign Labor Certification, Employment and Training Administration </a:t>
            </a:r>
          </a:p>
        </p:txBody>
      </p:sp>
    </p:spTree>
    <p:extLst>
      <p:ext uri="{BB962C8B-B14F-4D97-AF65-F5344CB8AC3E}">
        <p14:creationId xmlns:p14="http://schemas.microsoft.com/office/powerpoint/2010/main" val="106904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Wage Adjustments</a:t>
            </a:r>
          </a:p>
        </p:txBody>
      </p:sp>
      <p:sp>
        <p:nvSpPr>
          <p:cNvPr id="4" name="Content Placeholder 3"/>
          <p:cNvSpPr>
            <a:spLocks noGrp="1"/>
          </p:cNvSpPr>
          <p:nvPr>
            <p:ph sz="half" idx="2"/>
          </p:nvPr>
        </p:nvSpPr>
        <p:spPr>
          <a:xfrm>
            <a:off x="1295400" y="1876302"/>
            <a:ext cx="9964271" cy="4251366"/>
          </a:xfrm>
        </p:spPr>
        <p:txBody>
          <a:bodyPr vert="horz" lIns="91440" tIns="45720" rIns="91440" bIns="45720" rtlCol="0" anchor="t">
            <a:normAutofit fontScale="77500" lnSpcReduction="20000"/>
          </a:bodyPr>
          <a:lstStyle/>
          <a:p>
            <a:pPr>
              <a:buFont typeface="Arial" panose="020B0604020202020204" pitchFamily="34" charset="0"/>
              <a:buChar char="•"/>
            </a:pPr>
            <a:r>
              <a:rPr lang="en-US" sz="1900" dirty="0"/>
              <a:t>An employer must increase wage rate(s) during the work contract period, if the prevailing wage or AEWR applicable to the job opportunity increases and is the highest of the applicable wage sources and higher than the employer’s wage offer</a:t>
            </a:r>
          </a:p>
          <a:p>
            <a:pPr marL="577850" indent="-342900">
              <a:buFont typeface="Courier New" panose="02070309020205020404" pitchFamily="49" charset="0"/>
              <a:buChar char="o"/>
            </a:pPr>
            <a:r>
              <a:rPr lang="en-US" sz="1900" dirty="0">
                <a:cs typeface="Times New Roman"/>
              </a:rPr>
              <a:t>The employer must implement wage rate increases no later than the effective date of the adjustment</a:t>
            </a:r>
          </a:p>
          <a:p>
            <a:pPr lvl="1">
              <a:buFont typeface="Courier New" panose="02070309020205020404" pitchFamily="49" charset="0"/>
              <a:buChar char="o"/>
            </a:pPr>
            <a:r>
              <a:rPr lang="en-US" sz="1900" dirty="0">
                <a:cs typeface="Times New Roman"/>
              </a:rPr>
              <a:t>Notice of AEWR adjustments is provided through </a:t>
            </a:r>
            <a:r>
              <a:rPr lang="en-US" sz="1900" i="1" dirty="0">
                <a:cs typeface="Times New Roman"/>
              </a:rPr>
              <a:t>Federal Register </a:t>
            </a:r>
            <a:r>
              <a:rPr lang="en-US" sz="1900" dirty="0">
                <a:cs typeface="Times New Roman"/>
              </a:rPr>
              <a:t>notices as well as OFLC’s website</a:t>
            </a:r>
          </a:p>
          <a:p>
            <a:pPr lvl="1">
              <a:buFont typeface="Courier New" panose="02070309020205020404" pitchFamily="49" charset="0"/>
              <a:buChar char="o"/>
            </a:pPr>
            <a:r>
              <a:rPr lang="en-US" sz="1900" dirty="0">
                <a:cs typeface="Times New Roman"/>
              </a:rPr>
              <a:t>Notice of prevailing wage findings or adjustments is provided on OFLC’s website. Also, OFLC sends written notice directly to potentially impacted employers, based on OFLC data regarding active TLCs</a:t>
            </a:r>
          </a:p>
          <a:p>
            <a:pPr>
              <a:buFont typeface="Arial" panose="020B0604020202020204" pitchFamily="34" charset="0"/>
              <a:buChar char="•"/>
            </a:pPr>
            <a:r>
              <a:rPr lang="en-US" sz="1900" dirty="0">
                <a:cs typeface="Times New Roman"/>
              </a:rPr>
              <a:t>An employer is prohibited from reducing wage rate(s) during the work contract period below the certified rate, if the prevailing wage or AEWR applicable to the job opportunity decreases during the work contract period</a:t>
            </a:r>
          </a:p>
          <a:p>
            <a:pPr>
              <a:buFont typeface="Arial" panose="020B0604020202020204" pitchFamily="34" charset="0"/>
              <a:buChar char="•"/>
            </a:pPr>
            <a:r>
              <a:rPr lang="en-US" sz="1900" b="1" dirty="0">
                <a:cs typeface="Times New Roman"/>
              </a:rPr>
              <a:t>Statements in job orders regarding the potential for pay reduction if the prevailing wage or AEWR decrease during the work contract are not permitted. If included, the CO will issue a NOD.</a:t>
            </a:r>
          </a:p>
          <a:p>
            <a:pPr>
              <a:buFont typeface="Arial" panose="020B0604020202020204" pitchFamily="34" charset="0"/>
              <a:buChar char="•"/>
            </a:pPr>
            <a:r>
              <a:rPr lang="en-US" sz="2000" dirty="0"/>
              <a:t>If offering to pay a piece rate, remember that SWAs are required to check disclosure of the </a:t>
            </a:r>
            <a:r>
              <a:rPr lang="en-US" sz="2000" u="sng" dirty="0"/>
              <a:t>estimated hourly wage rate equivalent for each activity and unit size</a:t>
            </a:r>
            <a:r>
              <a:rPr lang="en-US" sz="2000" dirty="0"/>
              <a:t> </a:t>
            </a:r>
            <a:r>
              <a:rPr lang="en-US" sz="1800" i="1" dirty="0"/>
              <a:t>(20 CFR 653.501(c))</a:t>
            </a:r>
          </a:p>
          <a:p>
            <a:pPr>
              <a:buFont typeface="Arial" panose="020B0604020202020204" pitchFamily="34" charset="0"/>
              <a:buChar char="•"/>
            </a:pPr>
            <a:r>
              <a:rPr lang="en-US" sz="2000" dirty="0"/>
              <a:t>Estimated hourly wage rate should reasonably equate to what a typical worker is able to complete per hour</a:t>
            </a:r>
            <a:endParaRPr lang="en-US" dirty="0">
              <a:latin typeface="Times New Roman" panose="02020603050405020304" pitchFamily="18" charset="0"/>
            </a:endParaRP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10</a:t>
            </a:fld>
            <a:endParaRPr lang="en-US" dirty="0"/>
          </a:p>
        </p:txBody>
      </p:sp>
    </p:spTree>
    <p:extLst>
      <p:ext uri="{BB962C8B-B14F-4D97-AF65-F5344CB8AC3E}">
        <p14:creationId xmlns:p14="http://schemas.microsoft.com/office/powerpoint/2010/main" val="47188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Wage Offer</a:t>
            </a:r>
          </a:p>
        </p:txBody>
      </p:sp>
      <p:sp>
        <p:nvSpPr>
          <p:cNvPr id="4" name="Content Placeholder 3"/>
          <p:cNvSpPr>
            <a:spLocks noGrp="1"/>
          </p:cNvSpPr>
          <p:nvPr>
            <p:ph sz="half" idx="2"/>
          </p:nvPr>
        </p:nvSpPr>
        <p:spPr>
          <a:xfrm>
            <a:off x="1295400" y="1876302"/>
            <a:ext cx="9964271" cy="4072356"/>
          </a:xfrm>
        </p:spPr>
        <p:txBody>
          <a:bodyPr vert="horz" lIns="91440" tIns="45720" rIns="91440" bIns="45720" rtlCol="0" anchor="t">
            <a:normAutofit/>
          </a:bodyPr>
          <a:lstStyle/>
          <a:p>
            <a:pPr marR="0">
              <a:lnSpc>
                <a:spcPct val="107000"/>
              </a:lnSpc>
              <a:spcBef>
                <a:spcPts val="0"/>
              </a:spcBef>
              <a:spcAft>
                <a:spcPts val="0"/>
              </a:spcAft>
              <a:buFont typeface="Arial" panose="020B0604020202020204" pitchFamily="34" charset="0"/>
              <a:buChar char="•"/>
            </a:pPr>
            <a:r>
              <a:rPr lang="en-US" sz="1600" b="1" dirty="0">
                <a:effectLst/>
                <a:ea typeface="Calibri" panose="020F0502020204030204" pitchFamily="34" charset="0"/>
                <a:cs typeface="Times New Roman" panose="02020603050405020304" pitchFamily="18" charset="0"/>
              </a:rPr>
              <a:t>§ 655.120 Offered wage rate</a:t>
            </a:r>
            <a:r>
              <a:rPr lang="en-US" sz="1600" b="1" dirty="0">
                <a:ea typeface="Calibri" panose="020F0502020204030204" pitchFamily="34" charset="0"/>
                <a:cs typeface="Times New Roman" panose="02020603050405020304" pitchFamily="18" charset="0"/>
              </a:rPr>
              <a:t>-</a:t>
            </a:r>
            <a:r>
              <a:rPr lang="en-US" sz="1600" dirty="0">
                <a:effectLst/>
                <a:ea typeface="Calibri" panose="020F0502020204030204" pitchFamily="34" charset="0"/>
                <a:cs typeface="Times New Roman" panose="02020603050405020304" pitchFamily="18" charset="0"/>
              </a:rPr>
              <a:t>  The employer is still obligated to  offer the highest wage rate among these five sources.</a:t>
            </a:r>
          </a:p>
          <a:p>
            <a:pPr lvl="1">
              <a:buFont typeface="Courier New" panose="02070309020205020404" pitchFamily="49" charset="0"/>
              <a:buChar char="o"/>
            </a:pPr>
            <a:r>
              <a:rPr lang="en-US" sz="1400" dirty="0"/>
              <a:t>Adverse Effect Wage Rate= Offered rate must be no less than the hourly AEWR for the state(s) in which work will be performed.  </a:t>
            </a:r>
            <a:r>
              <a:rPr lang="en-US" sz="1400" dirty="0">
                <a:hlinkClick r:id="rId2"/>
              </a:rPr>
              <a:t>https://www.dol.gov/agencies/eta/foreign-labor/wages/adverse-effect-wage-rates</a:t>
            </a:r>
            <a:endParaRPr lang="en-US" sz="1400" dirty="0"/>
          </a:p>
          <a:p>
            <a:pPr lvl="1">
              <a:buFont typeface="Courier New" panose="02070309020205020404" pitchFamily="49" charset="0"/>
              <a:buChar char="o"/>
            </a:pPr>
            <a:r>
              <a:rPr lang="en-US" sz="1400" dirty="0"/>
              <a:t>Prevailing Wage/Piece rates= Offered rate must be no less than the applicable prevailing wage findings from the state conducted surveys.  </a:t>
            </a:r>
            <a:r>
              <a:rPr lang="en-US" sz="1400" dirty="0">
                <a:hlinkClick r:id="rId3"/>
              </a:rPr>
              <a:t>https://www.foreignlaborcert.doleta.gov/aowl.cfm</a:t>
            </a:r>
            <a:endParaRPr lang="en-US" sz="1400" dirty="0"/>
          </a:p>
          <a:p>
            <a:pPr lvl="1">
              <a:buFont typeface="Courier New" panose="02070309020205020404" pitchFamily="49" charset="0"/>
              <a:buChar char="o"/>
            </a:pPr>
            <a:r>
              <a:rPr lang="en-US" sz="1400" dirty="0"/>
              <a:t>Agreed Upon Collective Bargaining Wage= Offered rate must be no less than applicable collective bargaining agreement wage rate(s). At the time of filing, the employer must provide any information it has available in regards to the Collective Bargaining Wage that the employer will use.</a:t>
            </a:r>
          </a:p>
          <a:p>
            <a:pPr lvl="1">
              <a:buFont typeface="Courier New" panose="02070309020205020404" pitchFamily="49" charset="0"/>
              <a:buChar char="o"/>
            </a:pPr>
            <a:r>
              <a:rPr lang="en-US" sz="1400" dirty="0"/>
              <a:t>Federal Minimum Wage= Please check to make sure AEWR is higher than the current Federal minimum wage is, which is $7.25 per hour. </a:t>
            </a:r>
          </a:p>
          <a:p>
            <a:pPr lvl="1">
              <a:buFont typeface="Courier New" panose="02070309020205020404" pitchFamily="49" charset="0"/>
              <a:buChar char="o"/>
            </a:pPr>
            <a:r>
              <a:rPr lang="en-US" sz="1400" dirty="0"/>
              <a:t>State Minimum Wages= Please check to make sure AEWR is higher than State minimum wage.</a:t>
            </a: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mn-lt"/>
                <a:cs typeface="+mn-lt"/>
              </a:rPr>
              <a:t>2022 H-2A Final Rule Stakeholder Webinar</a:t>
            </a: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11</a:t>
            </a:fld>
            <a:endParaRPr lang="en-US" dirty="0"/>
          </a:p>
        </p:txBody>
      </p:sp>
    </p:spTree>
    <p:extLst>
      <p:ext uri="{BB962C8B-B14F-4D97-AF65-F5344CB8AC3E}">
        <p14:creationId xmlns:p14="http://schemas.microsoft.com/office/powerpoint/2010/main" val="3216848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74103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B. Minimum Job Qualifications and Requirements</a:t>
            </a:r>
            <a:endParaRPr lang="en-US" sz="24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12</a:t>
            </a:fld>
            <a:endParaRPr lang="en-US" dirty="0"/>
          </a:p>
        </p:txBody>
      </p:sp>
      <p:pic>
        <p:nvPicPr>
          <p:cNvPr id="3" name="Picture 2" descr="Graphical user interface, text, application&#10;&#10;Description automatically generated">
            <a:extLst>
              <a:ext uri="{FF2B5EF4-FFF2-40B4-BE49-F238E27FC236}">
                <a16:creationId xmlns:a16="http://schemas.microsoft.com/office/drawing/2014/main" id="{9E505372-3037-C2E6-B6C0-06C7DA65FA5C}"/>
              </a:ext>
            </a:extLst>
          </p:cNvPr>
          <p:cNvPicPr>
            <a:picLocks noChangeAspect="1"/>
          </p:cNvPicPr>
          <p:nvPr/>
        </p:nvPicPr>
        <p:blipFill rotWithShape="1">
          <a:blip r:embed="rId2"/>
          <a:srcRect l="53086" t="22359" r="7793" b="34842"/>
          <a:stretch/>
        </p:blipFill>
        <p:spPr bwMode="auto">
          <a:xfrm>
            <a:off x="1536042" y="2062387"/>
            <a:ext cx="9360557" cy="3886270"/>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7776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b="1" dirty="0">
                <a:effectLst/>
                <a:ea typeface="Calibri" panose="020F0502020204030204" pitchFamily="34" charset="0"/>
                <a:cs typeface="Arial" panose="020B0604020202020204" pitchFamily="34" charset="0"/>
              </a:rPr>
              <a:t>Minimum Job Qualifications and Requirements</a:t>
            </a:r>
            <a:endParaRPr lang="en-US" sz="2000" dirty="0"/>
          </a:p>
        </p:txBody>
      </p:sp>
      <p:sp>
        <p:nvSpPr>
          <p:cNvPr id="4" name="Content Placeholder 3"/>
          <p:cNvSpPr>
            <a:spLocks noGrp="1"/>
          </p:cNvSpPr>
          <p:nvPr>
            <p:ph sz="half" idx="2"/>
          </p:nvPr>
        </p:nvSpPr>
        <p:spPr>
          <a:xfrm>
            <a:off x="1295400" y="1876302"/>
            <a:ext cx="9982200" cy="4072356"/>
          </a:xfrm>
        </p:spPr>
        <p:txBody>
          <a:bodyPr>
            <a:normAutofit/>
          </a:bodyPr>
          <a:lstStyle/>
          <a:p>
            <a:pPr>
              <a:buFont typeface="Arial" panose="020B0604020202020204" pitchFamily="34" charset="0"/>
              <a:buChar char="•"/>
            </a:pPr>
            <a:r>
              <a:rPr lang="en-US" dirty="0"/>
              <a:t>Each job qualification and requirement listed in the job offer must be bona fide and consistent with the normal and accepted qualifications required by employers that do not use H–2A workers in the same or comparable occupations and crops. </a:t>
            </a:r>
            <a:endParaRPr lang="en-US" b="0" i="0" dirty="0">
              <a:effectLst/>
            </a:endParaRPr>
          </a:p>
          <a:p>
            <a:pPr>
              <a:buFont typeface="Arial" panose="020B0604020202020204" pitchFamily="34" charset="0"/>
              <a:buChar char="•"/>
            </a:pPr>
            <a:r>
              <a:rPr lang="en-US" b="0" i="0" dirty="0">
                <a:solidFill>
                  <a:srgbClr val="000000"/>
                </a:solidFill>
                <a:effectLst/>
                <a:latin typeface="Tahoma" panose="020B0604030504040204" pitchFamily="34" charset="0"/>
              </a:rPr>
              <a:t>To assist prospective H-2A employers in preparing their agricultural job offers,</a:t>
            </a:r>
            <a:r>
              <a:rPr lang="en-US" dirty="0">
                <a:solidFill>
                  <a:srgbClr val="FF0000"/>
                </a:solidFill>
                <a:latin typeface="Tahoma" panose="020B0604030504040204" pitchFamily="34" charset="0"/>
              </a:rPr>
              <a:t> </a:t>
            </a:r>
            <a:r>
              <a:rPr lang="en-US" b="0" i="0" dirty="0">
                <a:solidFill>
                  <a:srgbClr val="000000"/>
                </a:solidFill>
                <a:effectLst/>
                <a:latin typeface="Tahoma" panose="020B0604030504040204" pitchFamily="34" charset="0"/>
              </a:rPr>
              <a:t>OFLC has established the Agricultural Employment Practice Survey Library to provide available </a:t>
            </a:r>
            <a:r>
              <a:rPr lang="en-US" b="0" i="0" dirty="0">
                <a:effectLst/>
                <a:latin typeface="Tahoma" panose="020B0604030504040204" pitchFamily="34" charset="0"/>
              </a:rPr>
              <a:t>information, gathered from SWAs, on prevailing </a:t>
            </a:r>
            <a:r>
              <a:rPr lang="en-US" b="0" i="0" dirty="0">
                <a:solidFill>
                  <a:srgbClr val="000000"/>
                </a:solidFill>
                <a:effectLst/>
                <a:latin typeface="Tahoma" panose="020B0604030504040204" pitchFamily="34" charset="0"/>
              </a:rPr>
              <a:t>employment practice</a:t>
            </a:r>
            <a:r>
              <a:rPr lang="en-US" b="0" i="0" dirty="0">
                <a:effectLst/>
                <a:latin typeface="Tahoma" panose="020B0604030504040204" pitchFamily="34" charset="0"/>
              </a:rPr>
              <a:t>s and </a:t>
            </a:r>
            <a:r>
              <a:rPr lang="en-US" b="0" i="0" dirty="0">
                <a:solidFill>
                  <a:srgbClr val="000000"/>
                </a:solidFill>
                <a:effectLst/>
                <a:latin typeface="Tahoma" panose="020B0604030504040204" pitchFamily="34" charset="0"/>
              </a:rPr>
              <a:t>acceptable experience requirements for agricultural jobs. </a:t>
            </a:r>
            <a:r>
              <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hlinkClick r:id="rId2"/>
              </a:rPr>
              <a:t>https://www.foreignlaborcert.doleta.gov/aowl_survey_pdf.cfm</a:t>
            </a:r>
            <a:endParaRPr lang="en-US" sz="1800" b="1" dirty="0">
              <a:solidFill>
                <a:srgbClr val="FF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buNone/>
            </a:pPr>
            <a:r>
              <a:rPr lang="en-US" sz="1800" b="1" i="1" dirty="0">
                <a:ea typeface="Times New Roman" panose="02020603050405020304" pitchFamily="18" charset="0"/>
                <a:cs typeface="Times New Roman" panose="02020603050405020304" pitchFamily="18" charset="0"/>
              </a:rPr>
              <a:t>Reminder:</a:t>
            </a:r>
            <a:r>
              <a:rPr lang="en-US" sz="1800" b="1" dirty="0">
                <a:ea typeface="Times New Roman" panose="02020603050405020304" pitchFamily="18" charset="0"/>
                <a:cs typeface="Times New Roman" panose="02020603050405020304" pitchFamily="18" charset="0"/>
              </a:rPr>
              <a:t>  </a:t>
            </a:r>
            <a:r>
              <a:rPr lang="en-US" sz="1800" dirty="0"/>
              <a:t>Either the SWA or CO may require the employer to submit documentation to substantiate the appropriateness of any job qualification specified in the job offer. </a:t>
            </a:r>
            <a:r>
              <a:rPr lang="en-US" sz="1800" i="1" dirty="0"/>
              <a:t>See </a:t>
            </a:r>
            <a:r>
              <a:rPr lang="en-US" sz="1800" dirty="0"/>
              <a:t>20 CFR 655.122(b).</a:t>
            </a:r>
            <a:endParaRPr lang="en-US" sz="1800" b="1" dirty="0">
              <a:effectLst/>
              <a:ea typeface="Times New Roman" panose="02020603050405020304" pitchFamily="18" charset="0"/>
              <a:cs typeface="Times New Roman" panose="02020603050405020304" pitchFamily="18" charset="0"/>
            </a:endParaRPr>
          </a:p>
          <a:p>
            <a:endParaRPr lang="en-US" dirty="0"/>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13</a:t>
            </a:fld>
            <a:endParaRPr lang="en-US" dirty="0"/>
          </a:p>
        </p:txBody>
      </p:sp>
    </p:spTree>
    <p:extLst>
      <p:ext uri="{BB962C8B-B14F-4D97-AF65-F5344CB8AC3E}">
        <p14:creationId xmlns:p14="http://schemas.microsoft.com/office/powerpoint/2010/main" val="778525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74103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a:t>
            </a:r>
            <a:r>
              <a:rPr lang="en-US" sz="2400" dirty="0">
                <a:ea typeface="Calibri" panose="020F0502020204030204" pitchFamily="34" charset="0"/>
                <a:cs typeface="Arial" panose="020B0604020202020204" pitchFamily="34" charset="0"/>
              </a:rPr>
              <a:t>C</a:t>
            </a:r>
            <a:r>
              <a:rPr lang="en-US" sz="2400" b="1" dirty="0">
                <a:effectLst/>
                <a:ea typeface="Calibri" panose="020F0502020204030204" pitchFamily="34" charset="0"/>
                <a:cs typeface="Arial" panose="020B0604020202020204" pitchFamily="34" charset="0"/>
              </a:rPr>
              <a:t>. Place of Employment Information</a:t>
            </a:r>
            <a:endParaRPr lang="en-US" sz="24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14</a:t>
            </a:fld>
            <a:endParaRPr lang="en-US" dirty="0"/>
          </a:p>
        </p:txBody>
      </p:sp>
      <p:pic>
        <p:nvPicPr>
          <p:cNvPr id="7" name="Picture 6" descr="Graphical user interface, text, application, Word&#10;&#10;Description automatically generated">
            <a:extLst>
              <a:ext uri="{FF2B5EF4-FFF2-40B4-BE49-F238E27FC236}">
                <a16:creationId xmlns:a16="http://schemas.microsoft.com/office/drawing/2014/main" id="{A5001BB7-30BA-27B4-6C87-579D2E2F0177}"/>
              </a:ext>
            </a:extLst>
          </p:cNvPr>
          <p:cNvPicPr>
            <a:picLocks noChangeAspect="1"/>
          </p:cNvPicPr>
          <p:nvPr/>
        </p:nvPicPr>
        <p:blipFill rotWithShape="1">
          <a:blip r:embed="rId2"/>
          <a:srcRect l="22329" t="37607" r="23077" b="28775"/>
          <a:stretch/>
        </p:blipFill>
        <p:spPr bwMode="auto">
          <a:xfrm>
            <a:off x="1536042" y="2085279"/>
            <a:ext cx="9360558" cy="3863378"/>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250774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1295400" y="909343"/>
            <a:ext cx="9601200" cy="1071859"/>
          </a:xfrm>
        </p:spPr>
        <p:txBody>
          <a:bodyPr>
            <a:noAutofit/>
          </a:bodyPr>
          <a:lstStyle/>
          <a:p>
            <a:pPr marL="0" marR="0">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Geographic Scope and Definition of Area of 	</a:t>
            </a:r>
            <a:r>
              <a:rPr lang="en-US" sz="2000" dirty="0">
                <a:effectLst/>
                <a:ea typeface="Calibri" panose="020F0502020204030204" pitchFamily="34" charset="0"/>
                <a:cs typeface="Arial" panose="020B0604020202020204" pitchFamily="34" charset="0"/>
              </a:rPr>
              <a:t>20 CFR 655.130(e)</a:t>
            </a:r>
            <a:br>
              <a:rPr lang="en-US" sz="2000"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Intended Employment </a:t>
            </a:r>
            <a:r>
              <a:rPr lang="en-US" sz="2000" dirty="0">
                <a:effectLst/>
                <a:ea typeface="Calibri" panose="020F0502020204030204" pitchFamily="34" charset="0"/>
                <a:cs typeface="Arial" panose="020B0604020202020204" pitchFamily="34" charset="0"/>
              </a:rPr>
              <a:t>				20 CFR 655.103(b)</a:t>
            </a:r>
            <a:br>
              <a:rPr lang="en-US" sz="2000" dirty="0">
                <a:effectLst/>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r>
              <a:rPr lang="en-US" sz="2000" dirty="0">
                <a:effectLst/>
                <a:ea typeface="Calibri" panose="020F0502020204030204" pitchFamily="34" charset="0"/>
              </a:rPr>
              <a:t>29 CFR 501.3(a)</a:t>
            </a:r>
            <a:endParaRPr lang="en-US" sz="2000" dirty="0"/>
          </a:p>
        </p:txBody>
      </p:sp>
      <p:sp>
        <p:nvSpPr>
          <p:cNvPr id="3" name="Content Placeholder 2">
            <a:extLst>
              <a:ext uri="{FF2B5EF4-FFF2-40B4-BE49-F238E27FC236}">
                <a16:creationId xmlns:a16="http://schemas.microsoft.com/office/drawing/2014/main" id="{0A1A752E-BB8E-6C80-5B57-10BFD6F5E3E3}"/>
              </a:ext>
            </a:extLst>
          </p:cNvPr>
          <p:cNvSpPr>
            <a:spLocks noGrp="1"/>
          </p:cNvSpPr>
          <p:nvPr>
            <p:ph idx="1"/>
          </p:nvPr>
        </p:nvSpPr>
        <p:spPr>
          <a:xfrm>
            <a:off x="1295400" y="1981201"/>
            <a:ext cx="9601200" cy="4093027"/>
          </a:xfrm>
        </p:spPr>
        <p:txBody>
          <a:bodyPr>
            <a:noAutofit/>
          </a:bodyPr>
          <a:lstStyle/>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Arial" panose="020B0604020202020204" pitchFamily="34" charset="0"/>
              </a:rPr>
              <a:t>Clarifies that </a:t>
            </a:r>
            <a:r>
              <a:rPr lang="en-US" sz="1800" b="1" u="sng" dirty="0">
                <a:effectLst/>
                <a:ea typeface="Calibri" panose="020F0502020204030204" pitchFamily="34" charset="0"/>
                <a:cs typeface="Arial" panose="020B0604020202020204" pitchFamily="34" charset="0"/>
              </a:rPr>
              <a:t>all applications are limited to one AIE</a:t>
            </a:r>
            <a:r>
              <a:rPr lang="en-US" sz="1800" dirty="0">
                <a:effectLst/>
                <a:ea typeface="Calibri" panose="020F0502020204030204" pitchFamily="34" charset="0"/>
                <a:cs typeface="Arial" panose="020B0604020202020204" pitchFamily="34" charset="0"/>
              </a:rPr>
              <a:t>, </a:t>
            </a:r>
            <a:r>
              <a:rPr lang="en-US" sz="1800" b="1" dirty="0">
                <a:effectLst/>
                <a:ea typeface="Calibri" panose="020F0502020204030204" pitchFamily="34" charset="0"/>
                <a:cs typeface="Arial" panose="020B0604020202020204" pitchFamily="34" charset="0"/>
              </a:rPr>
              <a:t>absent an exception </a:t>
            </a:r>
            <a:r>
              <a:rPr lang="en-US" sz="1800" dirty="0">
                <a:effectLst/>
                <a:ea typeface="Calibri" panose="020F0502020204030204" pitchFamily="34" charset="0"/>
                <a:cs typeface="Arial" panose="020B0604020202020204" pitchFamily="34" charset="0"/>
              </a:rPr>
              <a:t>(e.g., master applications, </a:t>
            </a:r>
            <a:r>
              <a:rPr lang="en-US" sz="1800" dirty="0">
                <a:ea typeface="Calibri" panose="020F0502020204030204" pitchFamily="34" charset="0"/>
                <a:cs typeface="Arial" panose="020B0604020202020204" pitchFamily="34" charset="0"/>
              </a:rPr>
              <a:t>beekeeping, shearing, </a:t>
            </a:r>
            <a:r>
              <a:rPr lang="en-US" sz="1800" dirty="0">
                <a:effectLst/>
                <a:ea typeface="Calibri" panose="020F0502020204030204" pitchFamily="34" charset="0"/>
                <a:cs typeface="Arial" panose="020B0604020202020204" pitchFamily="34" charset="0"/>
              </a:rPr>
              <a:t>herding on the range, custom combining) </a:t>
            </a: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rPr>
              <a:t>Clarifies that places of work after the workday begins (e.g., delivery locations) are not included in the AIE assessment </a:t>
            </a:r>
            <a:r>
              <a:rPr lang="en-US" sz="1800" u="sng" dirty="0">
                <a:effectLst/>
                <a:ea typeface="Calibri" panose="020F0502020204030204" pitchFamily="34" charset="0"/>
              </a:rPr>
              <a:t>provided that</a:t>
            </a:r>
            <a:r>
              <a:rPr lang="en-US" sz="1800" dirty="0">
                <a:effectLst/>
                <a:ea typeface="Calibri" panose="020F0502020204030204" pitchFamily="34" charset="0"/>
              </a:rPr>
              <a:t> such travel is necessary to perform the duties and workers can reasonably return to their residence or employer-provided housing within the same workday.</a:t>
            </a:r>
            <a:endParaRPr lang="en-US" sz="1650" dirty="0">
              <a:effectLst/>
              <a:ea typeface="Calibri" panose="020F0502020204030204"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800" b="0" i="0" dirty="0">
                <a:solidFill>
                  <a:srgbClr val="000000"/>
                </a:solidFill>
                <a:effectLst/>
                <a:latin typeface="Arial" panose="020B0604020202020204" pitchFamily="34" charset="0"/>
              </a:rPr>
              <a:t>In circumstances where work needs to be performed at additional places of employment other than the address listed in Section C, Items 1 through 5, select “Yes” and submit a completed Form ETA-790A, Addendum B, identifying all additional places of employment and, where required, the agricultural business that will employ workers, or to whom the employer will be providing workers.  </a:t>
            </a:r>
          </a:p>
          <a:p>
            <a:pPr marL="342900" marR="0" lvl="0" indent="-342900">
              <a:lnSpc>
                <a:spcPct val="107000"/>
              </a:lnSpc>
              <a:spcBef>
                <a:spcPts val="0"/>
              </a:spcBef>
              <a:spcAft>
                <a:spcPts val="800"/>
              </a:spcAft>
              <a:buFont typeface="Symbol" panose="05050102010706020507" pitchFamily="18" charset="2"/>
              <a:buChar char=""/>
            </a:pPr>
            <a:r>
              <a:rPr lang="en-US" sz="1800" b="0" i="0" dirty="0">
                <a:solidFill>
                  <a:srgbClr val="000000"/>
                </a:solidFill>
                <a:effectLst/>
                <a:latin typeface="Arial" panose="020B0604020202020204" pitchFamily="34" charset="0"/>
              </a:rPr>
              <a:t>If work will not be performed at additional places of employment other than the address listed in items 1 through 5 above, select “</a:t>
            </a:r>
            <a:r>
              <a:rPr lang="en-US" sz="1800" b="1" i="0" dirty="0">
                <a:solidFill>
                  <a:srgbClr val="000000"/>
                </a:solidFill>
                <a:effectLst/>
                <a:latin typeface="Arial" panose="020B0604020202020204" pitchFamily="34" charset="0"/>
              </a:rPr>
              <a:t>N/A</a:t>
            </a:r>
            <a:r>
              <a:rPr lang="en-US" sz="1800" b="0" i="0" dirty="0">
                <a:solidFill>
                  <a:srgbClr val="000000"/>
                </a:solidFill>
                <a:effectLst/>
                <a:latin typeface="Arial" panose="020B0604020202020204" pitchFamily="34" charset="0"/>
              </a:rPr>
              <a:t>.”  </a:t>
            </a:r>
            <a:endParaRPr lang="en-US" sz="1650" b="1" dirty="0">
              <a:solidFill>
                <a:srgbClr val="FF0000"/>
              </a:solidFill>
              <a:highlight>
                <a:srgbClr val="FFFF00"/>
              </a:highlight>
              <a:ea typeface="Calibri" panose="020F0502020204030204" pitchFamily="34" charset="0"/>
            </a:endParaRPr>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15</a:t>
            </a:fld>
            <a:endParaRPr lang="en-US" dirty="0"/>
          </a:p>
        </p:txBody>
      </p:sp>
    </p:spTree>
    <p:extLst>
      <p:ext uri="{BB962C8B-B14F-4D97-AF65-F5344CB8AC3E}">
        <p14:creationId xmlns:p14="http://schemas.microsoft.com/office/powerpoint/2010/main" val="2830139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CC23-50DE-F555-C8BA-4F68067F073A}"/>
              </a:ext>
            </a:extLst>
          </p:cNvPr>
          <p:cNvSpPr>
            <a:spLocks noGrp="1"/>
          </p:cNvSpPr>
          <p:nvPr>
            <p:ph type="title"/>
          </p:nvPr>
        </p:nvSpPr>
        <p:spPr/>
        <p:txBody>
          <a:bodyPr/>
          <a:lstStyle/>
          <a:p>
            <a:r>
              <a:rPr lang="en-US" dirty="0"/>
              <a:t>Addendum B.</a:t>
            </a:r>
          </a:p>
        </p:txBody>
      </p:sp>
      <p:sp>
        <p:nvSpPr>
          <p:cNvPr id="4" name="Footer Placeholder 3">
            <a:extLst>
              <a:ext uri="{FF2B5EF4-FFF2-40B4-BE49-F238E27FC236}">
                <a16:creationId xmlns:a16="http://schemas.microsoft.com/office/drawing/2014/main" id="{25DDEB79-12A7-E384-B4AC-C9C8AC448FEF}"/>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9778F263-F370-1ACC-096A-7DCAFA1F80AC}"/>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4E3F2490-59F7-6D46-CD6D-8F9930D60E4D}"/>
              </a:ext>
            </a:extLst>
          </p:cNvPr>
          <p:cNvSpPr>
            <a:spLocks noGrp="1"/>
          </p:cNvSpPr>
          <p:nvPr>
            <p:ph type="sldNum" sz="quarter" idx="12"/>
          </p:nvPr>
        </p:nvSpPr>
        <p:spPr/>
        <p:txBody>
          <a:bodyPr/>
          <a:lstStyle/>
          <a:p>
            <a:fld id="{E31375A4-56A4-47D6-9801-1991572033F7}" type="slidenum">
              <a:rPr lang="en-US" smtClean="0"/>
              <a:t>16</a:t>
            </a:fld>
            <a:endParaRPr lang="en-US" dirty="0"/>
          </a:p>
        </p:txBody>
      </p:sp>
      <p:pic>
        <p:nvPicPr>
          <p:cNvPr id="7" name="Content Placeholder 6" descr="Table&#10;&#10;Description automatically generated">
            <a:extLst>
              <a:ext uri="{FF2B5EF4-FFF2-40B4-BE49-F238E27FC236}">
                <a16:creationId xmlns:a16="http://schemas.microsoft.com/office/drawing/2014/main" id="{862F7314-B292-8696-9A6C-D3E7947F1E86}"/>
              </a:ext>
            </a:extLst>
          </p:cNvPr>
          <p:cNvPicPr>
            <a:picLocks noGrp="1" noChangeAspect="1"/>
          </p:cNvPicPr>
          <p:nvPr>
            <p:ph idx="1"/>
          </p:nvPr>
        </p:nvPicPr>
        <p:blipFill rotWithShape="1">
          <a:blip r:embed="rId2"/>
          <a:srcRect l="14958" t="22982" r="16880" b="26685"/>
          <a:stretch/>
        </p:blipFill>
        <p:spPr bwMode="auto">
          <a:xfrm>
            <a:off x="1509705" y="1981199"/>
            <a:ext cx="9386895" cy="3967457"/>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639478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74103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D. Housing Information </a:t>
            </a:r>
            <a:endParaRPr lang="en-US" sz="24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17</a:t>
            </a:fld>
            <a:endParaRPr lang="en-US" dirty="0"/>
          </a:p>
        </p:txBody>
      </p:sp>
      <p:pic>
        <p:nvPicPr>
          <p:cNvPr id="7" name="Picture 6">
            <a:extLst>
              <a:ext uri="{FF2B5EF4-FFF2-40B4-BE49-F238E27FC236}">
                <a16:creationId xmlns:a16="http://schemas.microsoft.com/office/drawing/2014/main" id="{4518B82F-FBE2-A95A-4729-BE4CE80448E2}"/>
              </a:ext>
            </a:extLst>
          </p:cNvPr>
          <p:cNvPicPr>
            <a:picLocks noChangeAspect="1"/>
          </p:cNvPicPr>
          <p:nvPr/>
        </p:nvPicPr>
        <p:blipFill rotWithShape="1">
          <a:blip r:embed="rId2"/>
          <a:srcRect l="52469" t="56379" r="7793" b="8779"/>
          <a:stretch/>
        </p:blipFill>
        <p:spPr bwMode="auto">
          <a:xfrm>
            <a:off x="1536042" y="2028824"/>
            <a:ext cx="9360558" cy="3919833"/>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526221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3"/>
            <a:ext cx="9601200" cy="107185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dirty="0"/>
              <a:t>Rental and/or Public Accommodations </a:t>
            </a:r>
            <a:r>
              <a:rPr lang="en-US" sz="2200" b="1" dirty="0">
                <a:effectLst/>
                <a:ea typeface="Calibri" panose="020F0502020204030204" pitchFamily="34" charset="0"/>
                <a:cs typeface="Arial" panose="020B0604020202020204" pitchFamily="34" charset="0"/>
              </a:rPr>
              <a:t>	</a:t>
            </a:r>
            <a:r>
              <a:rPr lang="en-US" sz="2200" dirty="0">
                <a:effectLst/>
                <a:ea typeface="Calibri" panose="020F0502020204030204" pitchFamily="34" charset="0"/>
                <a:cs typeface="Arial" panose="020B0604020202020204" pitchFamily="34" charset="0"/>
              </a:rPr>
              <a:t>20 CFR 655.122(</a:t>
            </a:r>
            <a:r>
              <a:rPr lang="en-US" sz="2200" dirty="0">
                <a:ea typeface="Calibri" panose="020F0502020204030204" pitchFamily="34" charset="0"/>
                <a:cs typeface="Arial" panose="020B0604020202020204" pitchFamily="34" charset="0"/>
              </a:rPr>
              <a:t>d</a:t>
            </a:r>
            <a:r>
              <a:rPr lang="en-US" sz="2200" dirty="0">
                <a:effectLst/>
                <a:ea typeface="Calibri" panose="020F0502020204030204" pitchFamily="34" charset="0"/>
                <a:cs typeface="Arial" panose="020B0604020202020204" pitchFamily="34" charset="0"/>
              </a:rPr>
              <a:t>)</a:t>
            </a:r>
            <a:br>
              <a:rPr lang="en-US" sz="2200" b="1" dirty="0">
                <a:effectLst/>
                <a:ea typeface="Calibri" panose="020F0502020204030204" pitchFamily="34" charset="0"/>
                <a:cs typeface="Arial" panose="020B0604020202020204" pitchFamily="34" charset="0"/>
              </a:rPr>
            </a:b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4284669"/>
          </a:xfrm>
        </p:spPr>
        <p:txBody>
          <a:bodyPr>
            <a:noAutofit/>
          </a:bodyPr>
          <a:lstStyle/>
          <a:p>
            <a:pPr marR="0" lvl="0">
              <a:lnSpc>
                <a:spcPct val="107000"/>
              </a:lnSpc>
              <a:spcBef>
                <a:spcPts val="0"/>
              </a:spcBef>
              <a:spcAft>
                <a:spcPts val="0"/>
              </a:spcAft>
              <a:buFont typeface="Arial" panose="020B0604020202020204" pitchFamily="34" charset="0"/>
              <a:buChar char="•"/>
            </a:pPr>
            <a:r>
              <a:rPr lang="en-US" sz="1300" dirty="0">
                <a:effectLst/>
                <a:ea typeface="Calibri" panose="020F0502020204030204" pitchFamily="34" charset="0"/>
                <a:cs typeface="Arial" panose="020B0604020202020204" pitchFamily="34" charset="0"/>
              </a:rPr>
              <a:t>Revises standards for rental or public accommodations consistent with the statute, to ensure that such housing complies with OSHA health and safety standards where local and state standards do not address certain health or safety concerns:  </a:t>
            </a:r>
          </a:p>
          <a:p>
            <a:pPr marL="742950" marR="0" lvl="1" indent="-285750">
              <a:lnSpc>
                <a:spcPct val="107000"/>
              </a:lnSpc>
              <a:spcBef>
                <a:spcPts val="0"/>
              </a:spcBef>
              <a:spcAft>
                <a:spcPts val="0"/>
              </a:spcAft>
              <a:buFont typeface="Courier New" panose="02070309020205020404" pitchFamily="49" charset="0"/>
              <a:buChar char="o"/>
            </a:pPr>
            <a:r>
              <a:rPr lang="en-US" sz="1300" dirty="0">
                <a:effectLst/>
                <a:ea typeface="Calibri" panose="020F0502020204030204" pitchFamily="34" charset="0"/>
                <a:cs typeface="Arial" panose="020B0604020202020204" pitchFamily="34" charset="0"/>
              </a:rPr>
              <a:t>If local standards do not address identified key issues, state standards addressing such concerns will apply. </a:t>
            </a:r>
          </a:p>
          <a:p>
            <a:pPr marL="742950" marR="0" lvl="1" indent="-285750">
              <a:lnSpc>
                <a:spcPct val="107000"/>
              </a:lnSpc>
              <a:spcBef>
                <a:spcPts val="0"/>
              </a:spcBef>
              <a:spcAft>
                <a:spcPts val="0"/>
              </a:spcAft>
              <a:buFont typeface="Courier New" panose="02070309020205020404" pitchFamily="49" charset="0"/>
              <a:buChar char="o"/>
            </a:pPr>
            <a:r>
              <a:rPr lang="en-US" sz="1300" dirty="0">
                <a:effectLst/>
                <a:ea typeface="Calibri" panose="020F0502020204030204" pitchFamily="34" charset="0"/>
                <a:cs typeface="Arial" panose="020B0604020202020204" pitchFamily="34" charset="0"/>
              </a:rPr>
              <a:t>In the absence of applicable local or state standards addressing such concerns, the relevant DOL OSHA standards at </a:t>
            </a:r>
            <a:r>
              <a:rPr lang="en-US" sz="1300" u="none" strike="noStrike" dirty="0">
                <a:solidFill>
                  <a:srgbClr val="0563C1"/>
                </a:solidFill>
                <a:effectLst/>
                <a:ea typeface="Calibri" panose="020F0502020204030204" pitchFamily="34" charset="0"/>
                <a:cs typeface="Arial" panose="020B0604020202020204" pitchFamily="34" charset="0"/>
                <a:hlinkClick r:id="rId2"/>
              </a:rPr>
              <a:t>29 CFR 1910.142</a:t>
            </a:r>
            <a:r>
              <a:rPr lang="en-US" sz="1300" dirty="0">
                <a:effectLst/>
                <a:ea typeface="Calibri" panose="020F0502020204030204" pitchFamily="34" charset="0"/>
                <a:cs typeface="Arial" panose="020B0604020202020204" pitchFamily="34" charset="0"/>
              </a:rPr>
              <a:t> will apply.</a:t>
            </a:r>
          </a:p>
          <a:p>
            <a:pPr marL="742950" marR="0" lvl="1" indent="-285750">
              <a:lnSpc>
                <a:spcPct val="107000"/>
              </a:lnSpc>
              <a:spcBef>
                <a:spcPts val="0"/>
              </a:spcBef>
              <a:spcAft>
                <a:spcPts val="800"/>
              </a:spcAft>
              <a:buFont typeface="Courier New" panose="02070309020205020404" pitchFamily="49" charset="0"/>
              <a:buChar char="o"/>
            </a:pPr>
            <a:r>
              <a:rPr lang="en-US" sz="1300" dirty="0">
                <a:effectLst/>
                <a:ea typeface="Calibri" panose="020F0502020204030204" pitchFamily="34" charset="0"/>
                <a:cs typeface="Arial" panose="020B0604020202020204" pitchFamily="34" charset="0"/>
              </a:rPr>
              <a:t>Clearly identifies those DOL OSHA standards at 29 CFR 1910.142 that apply to rental/public accommodations (see next slide). Any individual standard not listed in the H-2A regulation will not apply to rental/public accommodations.</a:t>
            </a:r>
          </a:p>
          <a:p>
            <a:pPr marL="342900" marR="0" lvl="0" indent="-342900">
              <a:lnSpc>
                <a:spcPct val="107000"/>
              </a:lnSpc>
              <a:spcBef>
                <a:spcPts val="0"/>
              </a:spcBef>
              <a:spcAft>
                <a:spcPts val="0"/>
              </a:spcAft>
              <a:buFont typeface="Symbol" panose="05050102010706020507" pitchFamily="18" charset="2"/>
              <a:buChar char=""/>
            </a:pPr>
            <a:r>
              <a:rPr lang="en-US" sz="1300" dirty="0">
                <a:effectLst/>
                <a:ea typeface="Calibri" panose="020F0502020204030204" pitchFamily="34" charset="0"/>
                <a:cs typeface="Arial" panose="020B0604020202020204" pitchFamily="34" charset="0"/>
              </a:rPr>
              <a:t>Clarifies documentation for rental or public accommodations. </a:t>
            </a:r>
          </a:p>
          <a:p>
            <a:pPr marL="742950" marR="0" lvl="1" indent="-285750">
              <a:lnSpc>
                <a:spcPct val="107000"/>
              </a:lnSpc>
              <a:spcBef>
                <a:spcPts val="0"/>
              </a:spcBef>
              <a:spcAft>
                <a:spcPts val="800"/>
              </a:spcAft>
              <a:buFont typeface="Courier New" panose="02070309020205020404" pitchFamily="49" charset="0"/>
              <a:buChar char="o"/>
            </a:pPr>
            <a:r>
              <a:rPr lang="en-US" sz="1300" dirty="0">
                <a:effectLst/>
                <a:ea typeface="Calibri" panose="020F0502020204030204" pitchFamily="34" charset="0"/>
                <a:cs typeface="Arial" panose="020B0604020202020204" pitchFamily="34" charset="0"/>
              </a:rPr>
              <a:t>The employer must provide OFLC a written statement attesting that the accommodations are compliant with the applicable housing health and safety standards and are sufficient to accommodate the number of workers requested. This statement must include the number of bed(s) and room(s) that the employer will secure for the worker(s).</a:t>
            </a:r>
            <a:endParaRPr lang="en-US" sz="1300" dirty="0">
              <a:ea typeface="Calibri" panose="020F0502020204030204" pitchFamily="34" charset="0"/>
              <a:cs typeface="Arial" panose="020B0604020202020204" pitchFamily="34" charset="0"/>
            </a:endParaRPr>
          </a:p>
          <a:p>
            <a:pPr marL="742950" marR="0" lvl="1" indent="-285750">
              <a:lnSpc>
                <a:spcPct val="107000"/>
              </a:lnSpc>
              <a:spcBef>
                <a:spcPts val="0"/>
              </a:spcBef>
              <a:spcAft>
                <a:spcPts val="800"/>
              </a:spcAft>
              <a:buFont typeface="Courier New" panose="02070309020205020404" pitchFamily="49" charset="0"/>
              <a:buChar char="o"/>
            </a:pPr>
            <a:r>
              <a:rPr lang="en-US" sz="1300" dirty="0">
                <a:effectLst/>
                <a:ea typeface="Calibri" panose="020F0502020204030204" pitchFamily="34" charset="0"/>
              </a:rPr>
              <a:t>If applicable local or state rental or public accommodation standards require an inspection, the employer also must submit a copy of the </a:t>
            </a:r>
            <a:r>
              <a:rPr lang="en-US" sz="1300" dirty="0">
                <a:effectLst/>
                <a:ea typeface="Calibri" panose="020F0502020204030204" pitchFamily="34" charset="0"/>
                <a:cs typeface="Arial" panose="020B0604020202020204" pitchFamily="34" charset="0"/>
              </a:rPr>
              <a:t>inspection report or other official documentation from the relevant authority.</a:t>
            </a:r>
          </a:p>
          <a:p>
            <a:pPr marL="342900" marR="0" lvl="0" indent="-342900">
              <a:lnSpc>
                <a:spcPct val="107000"/>
              </a:lnSpc>
              <a:spcBef>
                <a:spcPts val="0"/>
              </a:spcBef>
              <a:spcAft>
                <a:spcPts val="800"/>
              </a:spcAft>
              <a:buFont typeface="Symbol" panose="05050102010706020507" pitchFamily="18" charset="2"/>
              <a:buChar char=""/>
            </a:pPr>
            <a:r>
              <a:rPr lang="en-US" sz="1300" dirty="0">
                <a:effectLst/>
                <a:ea typeface="Calibri" panose="020F0502020204030204" pitchFamily="34" charset="0"/>
                <a:cs typeface="Arial" panose="020B0604020202020204" pitchFamily="34" charset="0"/>
              </a:rPr>
              <a:t>Added preamble language clarifying that WHD interprets the term </a:t>
            </a:r>
            <a:r>
              <a:rPr lang="en-US" sz="1300" i="1" dirty="0">
                <a:effectLst/>
                <a:ea typeface="Calibri" panose="020F0502020204030204" pitchFamily="34" charset="0"/>
                <a:cs typeface="Arial" panose="020B0604020202020204" pitchFamily="34" charset="0"/>
              </a:rPr>
              <a:t>rental or public accommodations</a:t>
            </a:r>
            <a:r>
              <a:rPr lang="en-US" sz="1300" dirty="0">
                <a:effectLst/>
                <a:ea typeface="Calibri" panose="020F0502020204030204" pitchFamily="34" charset="0"/>
                <a:cs typeface="Arial" panose="020B0604020202020204" pitchFamily="34" charset="0"/>
              </a:rPr>
              <a:t> as applicable only to hotels, motels and similar accommodations that are available to the general public to rent for relatively short-term stays.</a:t>
            </a:r>
          </a:p>
          <a:p>
            <a:pPr marL="742950" marR="0" lvl="1" indent="-285750">
              <a:lnSpc>
                <a:spcPct val="107000"/>
              </a:lnSpc>
              <a:spcBef>
                <a:spcPts val="0"/>
              </a:spcBef>
              <a:spcAft>
                <a:spcPts val="800"/>
              </a:spcAft>
              <a:buFont typeface="Courier New" panose="02070309020205020404" pitchFamily="49" charset="0"/>
              <a:buChar char="o"/>
            </a:pPr>
            <a:endParaRPr lang="en-US" sz="12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18</a:t>
            </a:fld>
            <a:endParaRPr lang="en-US" dirty="0"/>
          </a:p>
        </p:txBody>
      </p:sp>
      <p:sp>
        <p:nvSpPr>
          <p:cNvPr id="4" name="Footer Placeholder 3">
            <a:extLst>
              <a:ext uri="{FF2B5EF4-FFF2-40B4-BE49-F238E27FC236}">
                <a16:creationId xmlns:a16="http://schemas.microsoft.com/office/drawing/2014/main" id="{CBA5201C-1608-0198-39F8-3CD4DD2A3900}"/>
              </a:ext>
            </a:extLst>
          </p:cNvPr>
          <p:cNvSpPr>
            <a:spLocks noGrp="1"/>
          </p:cNvSpPr>
          <p:nvPr>
            <p:ph type="ftr" sz="quarter" idx="11"/>
          </p:nvPr>
        </p:nvSpPr>
        <p:spPr>
          <a:xfrm>
            <a:off x="1733909" y="6265870"/>
            <a:ext cx="8686799" cy="222436"/>
          </a:xfrm>
        </p:spPr>
        <p:txBody>
          <a:bodyPr/>
          <a:lstStyle/>
          <a:p>
            <a:r>
              <a:rPr lang="en-US" dirty="0">
                <a:ea typeface="+mn-lt"/>
                <a:cs typeface="+mn-lt"/>
              </a:rPr>
              <a:t>2022 H-2A Final Rule Stakeholder Webinar</a:t>
            </a:r>
            <a:endParaRPr lang="en-US" dirty="0"/>
          </a:p>
        </p:txBody>
      </p:sp>
    </p:spTree>
    <p:extLst>
      <p:ext uri="{BB962C8B-B14F-4D97-AF65-F5344CB8AC3E}">
        <p14:creationId xmlns:p14="http://schemas.microsoft.com/office/powerpoint/2010/main" val="399206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09343"/>
            <a:ext cx="9601200" cy="649747"/>
          </a:xfrm>
        </p:spPr>
        <p:txBody>
          <a:bodyPr>
            <a:normAutofit/>
          </a:bodyPr>
          <a:lstStyle/>
          <a:p>
            <a:r>
              <a:rPr lang="en-US" sz="2400" dirty="0"/>
              <a:t>Rental and/or Public Accommodations (e.g. Motel)</a:t>
            </a:r>
          </a:p>
        </p:txBody>
      </p:sp>
      <p:sp>
        <p:nvSpPr>
          <p:cNvPr id="4" name="Content Placeholder 3"/>
          <p:cNvSpPr>
            <a:spLocks noGrp="1"/>
          </p:cNvSpPr>
          <p:nvPr>
            <p:ph sz="half" idx="2"/>
          </p:nvPr>
        </p:nvSpPr>
        <p:spPr>
          <a:xfrm>
            <a:off x="1295400" y="1876302"/>
            <a:ext cx="9964271" cy="4072356"/>
          </a:xfrm>
        </p:spPr>
        <p:txBody>
          <a:bodyPr vert="horz" lIns="91440" tIns="45720" rIns="91440" bIns="45720" rtlCol="0" anchor="t">
            <a:normAutofit fontScale="92500" lnSpcReduction="10000"/>
          </a:bodyPr>
          <a:lstStyle/>
          <a:p>
            <a:pPr>
              <a:buFont typeface="Arial" panose="020B0604020202020204" pitchFamily="34" charset="0"/>
              <a:buChar char="•"/>
            </a:pPr>
            <a:r>
              <a:rPr lang="en-US" sz="1900" dirty="0"/>
              <a:t>Provides that rental and/or public accommodations secured to house workers must meet applicable local, State, or Federal standards addressing certain health or safety concerns:</a:t>
            </a:r>
            <a:br>
              <a:rPr lang="en-US" dirty="0"/>
            </a:br>
            <a:endParaRPr lang="en-US" sz="1700" dirty="0"/>
          </a:p>
          <a:p>
            <a:pPr lvl="2">
              <a:buFont typeface="Arial" panose="020B0604020202020204" pitchFamily="34" charset="0"/>
              <a:buChar char="•"/>
            </a:pPr>
            <a:r>
              <a:rPr lang="en-US" sz="1700" dirty="0">
                <a:cs typeface="Times New Roman"/>
              </a:rPr>
              <a:t>Minimum square footage</a:t>
            </a:r>
            <a:br>
              <a:rPr lang="en-US" sz="1700" dirty="0">
                <a:cs typeface="Times New Roman"/>
              </a:rPr>
            </a:br>
            <a:endParaRPr lang="en-US" sz="1700" dirty="0">
              <a:cs typeface="Times New Roman"/>
            </a:endParaRPr>
          </a:p>
          <a:p>
            <a:pPr lvl="2">
              <a:buFont typeface="Arial" panose="020B0604020202020204" pitchFamily="34" charset="0"/>
              <a:buChar char="•"/>
            </a:pPr>
            <a:r>
              <a:rPr lang="en-US" sz="1700" dirty="0">
                <a:cs typeface="Times New Roman"/>
              </a:rPr>
              <a:t>Adequate storage for personal items</a:t>
            </a:r>
            <a:br>
              <a:rPr lang="en-US" sz="1700" dirty="0">
                <a:cs typeface="Times New Roman"/>
              </a:rPr>
            </a:br>
            <a:endParaRPr lang="en-US" sz="1700" dirty="0">
              <a:cs typeface="Times New Roman"/>
            </a:endParaRPr>
          </a:p>
          <a:p>
            <a:pPr lvl="2">
              <a:buFont typeface="Arial" panose="020B0604020202020204" pitchFamily="34" charset="0"/>
              <a:buChar char="•"/>
            </a:pPr>
            <a:r>
              <a:rPr lang="en-US" sz="1700" dirty="0">
                <a:cs typeface="Times New Roman"/>
              </a:rPr>
              <a:t>Sufficient and sanitary cooking and kitchen facilities</a:t>
            </a:r>
            <a:br>
              <a:rPr lang="en-US" sz="1700" dirty="0">
                <a:cs typeface="Times New Roman"/>
              </a:rPr>
            </a:br>
            <a:endParaRPr lang="en-US" sz="1700" dirty="0">
              <a:cs typeface="Times New Roman"/>
            </a:endParaRPr>
          </a:p>
          <a:p>
            <a:pPr lvl="2">
              <a:buFont typeface="Arial" panose="020B0604020202020204" pitchFamily="34" charset="0"/>
              <a:buChar char="•"/>
            </a:pPr>
            <a:r>
              <a:rPr lang="en-US" sz="1700" dirty="0">
                <a:cs typeface="Times New Roman"/>
              </a:rPr>
              <a:t>Heating, cooking and water heating equipment</a:t>
            </a:r>
            <a:br>
              <a:rPr lang="en-US" sz="1700" dirty="0">
                <a:cs typeface="Times New Roman"/>
              </a:rPr>
            </a:br>
            <a:endParaRPr lang="en-US" sz="1700" dirty="0">
              <a:cs typeface="Times New Roman"/>
            </a:endParaRPr>
          </a:p>
          <a:p>
            <a:pPr lvl="2">
              <a:buFont typeface="Arial" panose="020B0604020202020204" pitchFamily="34" charset="0"/>
              <a:buChar char="•"/>
            </a:pPr>
            <a:r>
              <a:rPr lang="en-US" sz="1700" dirty="0">
                <a:cs typeface="Times New Roman"/>
              </a:rPr>
              <a:t>Adequate and sanitary toilet, laundry, handwashing, and bathing facilities</a:t>
            </a:r>
            <a:br>
              <a:rPr lang="en-US" sz="1700" dirty="0">
                <a:cs typeface="Times New Roman"/>
              </a:rPr>
            </a:br>
            <a:endParaRPr lang="en-US" sz="1700" dirty="0">
              <a:cs typeface="Times New Roman"/>
            </a:endParaRPr>
          </a:p>
          <a:p>
            <a:pPr lvl="2">
              <a:buFont typeface="Arial" panose="020B0604020202020204" pitchFamily="34" charset="0"/>
              <a:buChar char="•"/>
            </a:pPr>
            <a:r>
              <a:rPr lang="en-US" sz="1700" dirty="0">
                <a:cs typeface="Times New Roman"/>
              </a:rPr>
              <a:t>Sufficient lighting</a:t>
            </a:r>
            <a:br>
              <a:rPr lang="en-US" sz="1700" dirty="0">
                <a:cs typeface="Times New Roman"/>
              </a:rPr>
            </a:br>
            <a:endParaRPr lang="en-US" sz="1700" dirty="0">
              <a:cs typeface="Times New Roman"/>
            </a:endParaRPr>
          </a:p>
          <a:p>
            <a:pPr lvl="2">
              <a:buFont typeface="Arial" panose="020B0604020202020204" pitchFamily="34" charset="0"/>
              <a:buChar char="•"/>
            </a:pPr>
            <a:r>
              <a:rPr lang="en-US" sz="1700" dirty="0">
                <a:cs typeface="Times New Roman"/>
              </a:rPr>
              <a:t>Refuse disposal</a:t>
            </a: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2022 H-2A Final Rule Stakeholder Webinar</a:t>
            </a:r>
            <a:endParaRPr lang="en-US" dirty="0">
              <a:cs typeface="Arial"/>
            </a:endParaRP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19</a:t>
            </a:fld>
            <a:endParaRPr lang="en-US" dirty="0"/>
          </a:p>
        </p:txBody>
      </p:sp>
    </p:spTree>
    <p:extLst>
      <p:ext uri="{BB962C8B-B14F-4D97-AF65-F5344CB8AC3E}">
        <p14:creationId xmlns:p14="http://schemas.microsoft.com/office/powerpoint/2010/main" val="22868070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37B5A-CB91-34A0-B436-92827A40EBC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33F528BB-6C97-E1DF-AE80-4F3178141FE3}"/>
              </a:ext>
            </a:extLst>
          </p:cNvPr>
          <p:cNvSpPr>
            <a:spLocks noGrp="1"/>
          </p:cNvSpPr>
          <p:nvPr>
            <p:ph idx="1"/>
          </p:nvPr>
        </p:nvSpPr>
        <p:spPr>
          <a:xfrm>
            <a:off x="1295400" y="1750741"/>
            <a:ext cx="9601200" cy="4040459"/>
          </a:xfrm>
        </p:spPr>
        <p:txBody>
          <a:bodyPr/>
          <a:lstStyle/>
          <a:p>
            <a:pPr marL="0" indent="0" eaLnBrk="1" hangingPunct="1">
              <a:lnSpc>
                <a:spcPct val="80000"/>
              </a:lnSpc>
              <a:buFontTx/>
              <a:buNone/>
              <a:defRPr/>
            </a:pPr>
            <a:r>
              <a:rPr lang="en-US" sz="1800" b="1" dirty="0"/>
              <a:t>This presentation is intended for training use only and does not carry the force of legal opinion.</a:t>
            </a:r>
          </a:p>
          <a:p>
            <a:pPr marL="0" indent="0" eaLnBrk="1" hangingPunct="1">
              <a:lnSpc>
                <a:spcPct val="80000"/>
              </a:lnSpc>
              <a:buFontTx/>
              <a:buNone/>
              <a:defRPr/>
            </a:pPr>
            <a:endParaRPr lang="en-US" sz="1800" b="1" dirty="0"/>
          </a:p>
          <a:p>
            <a:pPr eaLnBrk="1" hangingPunct="1">
              <a:spcBef>
                <a:spcPts val="600"/>
              </a:spcBef>
              <a:buFontTx/>
              <a:buNone/>
              <a:defRPr/>
            </a:pPr>
            <a:r>
              <a:rPr lang="en-US" sz="1800" dirty="0"/>
              <a:t>	The Department of Labor is providing this information as a public service.  This information and any related materials are presented to give the public access to information on the Department of Labor programs.  You should be aware that, while we try to keep the information timely and accurate, there will often be a delay between official publications of the materials and the modification of these pages.  Therefore, we make no express or implied guarantees.  The </a:t>
            </a:r>
            <a:r>
              <a:rPr lang="en-US" sz="1800" i="1" dirty="0"/>
              <a:t>Federal Register</a:t>
            </a:r>
            <a:r>
              <a:rPr lang="en-US" sz="1800" dirty="0"/>
              <a:t> and the </a:t>
            </a:r>
            <a:r>
              <a:rPr lang="en-US" sz="1800" i="1" dirty="0"/>
              <a:t>Code of Federal Regulations</a:t>
            </a:r>
            <a:r>
              <a:rPr lang="en-US" sz="1800" dirty="0"/>
              <a:t> remain the official source for regulatory information published by the Department of Labor.  We will make every effort to keep this information current and to correct errors brought to our attention.</a:t>
            </a:r>
          </a:p>
          <a:p>
            <a:endParaRPr lang="en-US" dirty="0"/>
          </a:p>
        </p:txBody>
      </p:sp>
      <p:sp>
        <p:nvSpPr>
          <p:cNvPr id="4" name="Footer Placeholder 3">
            <a:extLst>
              <a:ext uri="{FF2B5EF4-FFF2-40B4-BE49-F238E27FC236}">
                <a16:creationId xmlns:a16="http://schemas.microsoft.com/office/drawing/2014/main" id="{EF56489D-BEC6-516D-414C-4521362317A3}"/>
              </a:ext>
            </a:extLst>
          </p:cNvPr>
          <p:cNvSpPr>
            <a:spLocks noGrp="1"/>
          </p:cNvSpPr>
          <p:nvPr>
            <p:ph type="ftr" sz="quarter" idx="11"/>
          </p:nvPr>
        </p:nvSpPr>
        <p:spPr>
          <a:xfrm>
            <a:off x="1733909" y="6265870"/>
            <a:ext cx="8686799" cy="313350"/>
          </a:xfrm>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86D375EF-E4CD-01CC-604C-FC6A40BEF279}"/>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515AAACD-0C02-4018-C659-F37260CC0D14}"/>
              </a:ext>
            </a:extLst>
          </p:cNvPr>
          <p:cNvSpPr>
            <a:spLocks noGrp="1"/>
          </p:cNvSpPr>
          <p:nvPr>
            <p:ph type="sldNum" sz="quarter" idx="12"/>
          </p:nvPr>
        </p:nvSpPr>
        <p:spPr/>
        <p:txBody>
          <a:bodyPr/>
          <a:lstStyle/>
          <a:p>
            <a:fld id="{E31375A4-56A4-47D6-9801-1991572033F7}" type="slidenum">
              <a:rPr lang="en-US" smtClean="0"/>
              <a:t>2</a:t>
            </a:fld>
            <a:endParaRPr lang="en-US" dirty="0"/>
          </a:p>
        </p:txBody>
      </p:sp>
    </p:spTree>
    <p:extLst>
      <p:ext uri="{BB962C8B-B14F-4D97-AF65-F5344CB8AC3E}">
        <p14:creationId xmlns:p14="http://schemas.microsoft.com/office/powerpoint/2010/main" val="34334796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Rental and/or Public Accommodations (e.g. Motel)</a:t>
            </a:r>
          </a:p>
        </p:txBody>
      </p:sp>
      <p:sp>
        <p:nvSpPr>
          <p:cNvPr id="4" name="Content Placeholder 3"/>
          <p:cNvSpPr>
            <a:spLocks noGrp="1"/>
          </p:cNvSpPr>
          <p:nvPr>
            <p:ph sz="half" idx="2"/>
          </p:nvPr>
        </p:nvSpPr>
        <p:spPr>
          <a:xfrm>
            <a:off x="1295400" y="1876302"/>
            <a:ext cx="9964271" cy="4072356"/>
          </a:xfrm>
        </p:spPr>
        <p:txBody>
          <a:bodyPr vert="horz" lIns="91440" tIns="45720" rIns="91440" bIns="45720" rtlCol="0" anchor="t">
            <a:normAutofit fontScale="92500" lnSpcReduction="10000"/>
          </a:bodyPr>
          <a:lstStyle/>
          <a:p>
            <a:pPr marL="0" marR="0" indent="0">
              <a:lnSpc>
                <a:spcPct val="107000"/>
              </a:lnSpc>
              <a:spcBef>
                <a:spcPts val="0"/>
              </a:spcBef>
              <a:spcAft>
                <a:spcPts val="0"/>
              </a:spcAft>
              <a:buNone/>
            </a:pPr>
            <a:r>
              <a:rPr lang="en-US" sz="1800" b="1" u="sng" dirty="0">
                <a:solidFill>
                  <a:schemeClr val="accent1">
                    <a:lumMod val="75000"/>
                  </a:schemeClr>
                </a:solidFill>
                <a:effectLst/>
                <a:latin typeface="+mj-lt"/>
                <a:ea typeface="Calibri" panose="020F0502020204030204" pitchFamily="34" charset="0"/>
                <a:cs typeface="Times New Roman" panose="02020603050405020304" pitchFamily="18" charset="0"/>
              </a:rPr>
              <a:t>20 CFR 655.122(d)(iii) </a:t>
            </a:r>
            <a:r>
              <a:rPr lang="en-US" sz="1800" b="1" i="1" u="sng" dirty="0">
                <a:solidFill>
                  <a:schemeClr val="accent1">
                    <a:lumMod val="75000"/>
                  </a:schemeClr>
                </a:solidFill>
                <a:effectLst/>
                <a:latin typeface="+mj-lt"/>
                <a:ea typeface="Calibri" panose="020F0502020204030204" pitchFamily="34" charset="0"/>
                <a:cs typeface="Times New Roman" panose="02020603050405020304" pitchFamily="18" charset="0"/>
              </a:rPr>
              <a:t>Certification of rental and/or public accommodations. </a:t>
            </a:r>
            <a:endParaRPr lang="en-US" sz="1800" b="1" u="sng" dirty="0">
              <a:solidFill>
                <a:schemeClr val="accent1">
                  <a:lumMod val="75000"/>
                </a:schemeClr>
              </a:solidFill>
              <a:effectLst/>
              <a:latin typeface="+mj-lt"/>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b="1" dirty="0">
              <a:effectLst/>
              <a:latin typeface="+mj-lt"/>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employer must provide to the CO a written</a:t>
            </a:r>
            <a:r>
              <a:rPr lang="en-US" sz="1800" i="1" dirty="0">
                <a:effectLst/>
                <a:latin typeface="Arial" panose="020B060402020202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cs typeface="Times New Roman" panose="02020603050405020304" pitchFamily="18" charset="0"/>
              </a:rPr>
              <a:t>statement, signed and dated, that attests that the accommodations are compliant with the applicable standards under paragraph (d)(1)(ii) of this section and are sufficient to accommodate the number of workers requested.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This statement must include the number of bed(s) and room(s) that the employer will secure for the worker(s).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If applicable local or State rental or public accommodation standards under paragraph (d)(1)(ii) of this section require an inspection, the employer also must submit to the CO a copy of the inspection report or other official documentation from the relevant authority.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0"/>
              </a:spcAft>
              <a:buFont typeface="Arial" panose="020B0604020202020204" pitchFamily="34" charset="0"/>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If the applicable standards do not require an inspection, the employer’s written statement must confirm that no inspection is required.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2022 H-2A Final Rule Stakeholder Webinar</a:t>
            </a:r>
            <a:endParaRPr lang="en-US" dirty="0">
              <a:cs typeface="Arial"/>
            </a:endParaRP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20</a:t>
            </a:fld>
            <a:endParaRPr lang="en-US" dirty="0"/>
          </a:p>
        </p:txBody>
      </p:sp>
    </p:spTree>
    <p:extLst>
      <p:ext uri="{BB962C8B-B14F-4D97-AF65-F5344CB8AC3E}">
        <p14:creationId xmlns:p14="http://schemas.microsoft.com/office/powerpoint/2010/main" val="3116864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0CC23-50DE-F555-C8BA-4F68067F073A}"/>
              </a:ext>
            </a:extLst>
          </p:cNvPr>
          <p:cNvSpPr>
            <a:spLocks noGrp="1"/>
          </p:cNvSpPr>
          <p:nvPr>
            <p:ph type="title"/>
          </p:nvPr>
        </p:nvSpPr>
        <p:spPr/>
        <p:txBody>
          <a:bodyPr/>
          <a:lstStyle/>
          <a:p>
            <a:r>
              <a:rPr lang="en-US" dirty="0"/>
              <a:t>Addendum B.</a:t>
            </a:r>
          </a:p>
        </p:txBody>
      </p:sp>
      <p:sp>
        <p:nvSpPr>
          <p:cNvPr id="4" name="Footer Placeholder 3">
            <a:extLst>
              <a:ext uri="{FF2B5EF4-FFF2-40B4-BE49-F238E27FC236}">
                <a16:creationId xmlns:a16="http://schemas.microsoft.com/office/drawing/2014/main" id="{25DDEB79-12A7-E384-B4AC-C9C8AC448FEF}"/>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9778F263-F370-1ACC-096A-7DCAFA1F80AC}"/>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4E3F2490-59F7-6D46-CD6D-8F9930D60E4D}"/>
              </a:ext>
            </a:extLst>
          </p:cNvPr>
          <p:cNvSpPr>
            <a:spLocks noGrp="1"/>
          </p:cNvSpPr>
          <p:nvPr>
            <p:ph type="sldNum" sz="quarter" idx="12"/>
          </p:nvPr>
        </p:nvSpPr>
        <p:spPr/>
        <p:txBody>
          <a:bodyPr/>
          <a:lstStyle/>
          <a:p>
            <a:fld id="{E31375A4-56A4-47D6-9801-1991572033F7}" type="slidenum">
              <a:rPr lang="en-US" smtClean="0"/>
              <a:t>21</a:t>
            </a:fld>
            <a:endParaRPr lang="en-US" dirty="0"/>
          </a:p>
        </p:txBody>
      </p:sp>
      <p:pic>
        <p:nvPicPr>
          <p:cNvPr id="9" name="Content Placeholder 8" descr="Graphical user interface, application&#10;&#10;Description automatically generated">
            <a:extLst>
              <a:ext uri="{FF2B5EF4-FFF2-40B4-BE49-F238E27FC236}">
                <a16:creationId xmlns:a16="http://schemas.microsoft.com/office/drawing/2014/main" id="{B5731E8E-7CE1-C474-D7A8-C0C18D8D524B}"/>
              </a:ext>
            </a:extLst>
          </p:cNvPr>
          <p:cNvPicPr>
            <a:picLocks noGrp="1" noChangeAspect="1"/>
          </p:cNvPicPr>
          <p:nvPr>
            <p:ph idx="1"/>
          </p:nvPr>
        </p:nvPicPr>
        <p:blipFill rotWithShape="1">
          <a:blip r:embed="rId2"/>
          <a:srcRect l="15279" t="21841" r="17200" b="10732"/>
          <a:stretch/>
        </p:blipFill>
        <p:spPr bwMode="auto">
          <a:xfrm>
            <a:off x="1628078" y="1981200"/>
            <a:ext cx="9268522" cy="3967457"/>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905652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74103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E. Provision of Meals</a:t>
            </a:r>
            <a:endParaRPr lang="en-US" sz="2400" dirty="0">
              <a:solidFill>
                <a:srgbClr val="FF0000"/>
              </a:solidFill>
            </a:endParaRPr>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22</a:t>
            </a:fld>
            <a:endParaRPr lang="en-US" dirty="0"/>
          </a:p>
        </p:txBody>
      </p:sp>
      <p:pic>
        <p:nvPicPr>
          <p:cNvPr id="7" name="Picture 6">
            <a:extLst>
              <a:ext uri="{FF2B5EF4-FFF2-40B4-BE49-F238E27FC236}">
                <a16:creationId xmlns:a16="http://schemas.microsoft.com/office/drawing/2014/main" id="{C0E64A6E-6596-22A3-A636-884FFB4FA3B9}"/>
              </a:ext>
            </a:extLst>
          </p:cNvPr>
          <p:cNvPicPr>
            <a:picLocks noChangeAspect="1"/>
          </p:cNvPicPr>
          <p:nvPr/>
        </p:nvPicPr>
        <p:blipFill rotWithShape="1">
          <a:blip r:embed="rId2"/>
          <a:srcRect l="7485" t="28532" r="53704" b="26063"/>
          <a:stretch/>
        </p:blipFill>
        <p:spPr bwMode="auto">
          <a:xfrm>
            <a:off x="1536042" y="2117725"/>
            <a:ext cx="9360558" cy="3830932"/>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421191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Meals</a:t>
            </a:r>
            <a:endParaRPr lang="en-US" dirty="0"/>
          </a:p>
        </p:txBody>
      </p:sp>
      <p:sp>
        <p:nvSpPr>
          <p:cNvPr id="4" name="Content Placeholder 3"/>
          <p:cNvSpPr>
            <a:spLocks noGrp="1"/>
          </p:cNvSpPr>
          <p:nvPr>
            <p:ph sz="half" idx="2"/>
          </p:nvPr>
        </p:nvSpPr>
        <p:spPr>
          <a:xfrm>
            <a:off x="1295400" y="1876302"/>
            <a:ext cx="9964271" cy="4072356"/>
          </a:xfrm>
        </p:spPr>
        <p:txBody>
          <a:bodyPr vert="horz" lIns="91440" tIns="45720" rIns="91440" bIns="45720" rtlCol="0" anchor="t">
            <a:normAutofit/>
          </a:bodyPr>
          <a:lstStyle/>
          <a:p>
            <a:r>
              <a:rPr lang="en-US" sz="1800" dirty="0"/>
              <a:t>Clarified in the preamble that:</a:t>
            </a:r>
            <a:br>
              <a:rPr lang="en-US" sz="1800" dirty="0"/>
            </a:br>
            <a:endParaRPr lang="en-US" sz="1800" dirty="0"/>
          </a:p>
          <a:p>
            <a:pPr lvl="2"/>
            <a:r>
              <a:rPr lang="en-US" sz="1800" dirty="0">
                <a:cs typeface="Times New Roman"/>
              </a:rPr>
              <a:t>kitchen facilities provided in lieu of three prepared meals per day must include clean space for food preparation, working cooking and refrigeration appliances, and dishwashing facilities.</a:t>
            </a:r>
            <a:br>
              <a:rPr lang="en-US" sz="1800" dirty="0">
                <a:cs typeface="Times New Roman"/>
              </a:rPr>
            </a:br>
            <a:endParaRPr lang="en-US" sz="1800" dirty="0">
              <a:cs typeface="Times New Roman"/>
            </a:endParaRPr>
          </a:p>
          <a:p>
            <a:pPr lvl="2"/>
            <a:r>
              <a:rPr lang="en-US" sz="1800" dirty="0">
                <a:cs typeface="Times New Roman"/>
              </a:rPr>
              <a:t>Appliances provided must be sufficient to allow workers to safely prepare three meals per day, a requirement that is not met if the employer merely provides an electric hot plate, a microwave, or an outdoor community grill, or if workers are required to purchase cooking appliances or accessories, such as portable burners, charcoal, propane, or lighter fluid. </a:t>
            </a:r>
            <a:br>
              <a:rPr lang="en-US" sz="1800" dirty="0">
                <a:cs typeface="Times New Roman"/>
              </a:rPr>
            </a:br>
            <a:endParaRPr lang="en-US" sz="1800" dirty="0">
              <a:cs typeface="Times New Roman"/>
            </a:endParaRPr>
          </a:p>
          <a:p>
            <a:pPr lvl="2"/>
            <a:r>
              <a:rPr lang="en-US" sz="1800" dirty="0">
                <a:cs typeface="Times New Roman"/>
              </a:rPr>
              <a:t>Public accommodations such as hotels or motels frequently do not have adequate cooking facilities to satisfy an employer's obligations under this section, and, in those instances, employers must provide three meals a day to workers to meet their obligations.</a:t>
            </a:r>
          </a:p>
          <a:p>
            <a:pPr lvl="2"/>
            <a:endParaRPr lang="en-US" dirty="0">
              <a:latin typeface="Times New Roman" panose="02020603050405020304" pitchFamily="18" charset="0"/>
              <a:cs typeface="Times New Roman"/>
            </a:endParaRP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2022 H-2A Final Rule Stakeholder Webinar</a:t>
            </a:r>
            <a:endParaRPr lang="en-US" dirty="0">
              <a:cs typeface="Arial"/>
            </a:endParaRP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23</a:t>
            </a:fld>
            <a:endParaRPr lang="en-US" dirty="0"/>
          </a:p>
        </p:txBody>
      </p:sp>
    </p:spTree>
    <p:extLst>
      <p:ext uri="{BB962C8B-B14F-4D97-AF65-F5344CB8AC3E}">
        <p14:creationId xmlns:p14="http://schemas.microsoft.com/office/powerpoint/2010/main" val="29535868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3"/>
            <a:ext cx="9601200" cy="107185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b="1" dirty="0">
                <a:effectLst/>
                <a:latin typeface="Times New Roman" panose="02020603050405020304" pitchFamily="18" charset="0"/>
                <a:ea typeface="Calibri" panose="020F0502020204030204" pitchFamily="34" charset="0"/>
                <a:cs typeface="Arial" panose="020B0604020202020204" pitchFamily="34" charset="0"/>
              </a:rPr>
              <a:t>Higher Meal Charge Requests		</a:t>
            </a:r>
            <a:r>
              <a:rPr lang="en-US" sz="2200" dirty="0">
                <a:effectLst/>
                <a:latin typeface="Times New Roman" panose="02020603050405020304" pitchFamily="18" charset="0"/>
                <a:ea typeface="Calibri" panose="020F0502020204030204" pitchFamily="34" charset="0"/>
              </a:rPr>
              <a:t> 20 CFR 655.173</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b="1" dirty="0">
                <a:ea typeface="Calibri" panose="020F0502020204030204" pitchFamily="34" charset="0"/>
                <a:cs typeface="Arial" panose="020B0604020202020204" pitchFamily="34" charset="0"/>
              </a:rPr>
              <a:t>	</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endParaRPr lang="en-US" sz="1800" dirty="0">
              <a:effectLst/>
              <a:ea typeface="Calibri" panose="020F0502020204030204" pitchFamily="34" charset="0"/>
              <a:cs typeface="Arial" panose="020B0604020202020204" pitchFamily="34" charset="0"/>
            </a:endParaRPr>
          </a:p>
          <a:p>
            <a:pPr marL="34290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Arial" panose="020B0604020202020204" pitchFamily="34" charset="0"/>
              </a:rPr>
              <a:t>Revisions address situations in which an employer’s higher meal charge petition is based on its use of a third party to provide meals to workers (</a:t>
            </a:r>
            <a:r>
              <a:rPr lang="en-US" sz="1800" i="1" dirty="0">
                <a:effectLst/>
                <a:ea typeface="Calibri" panose="020F0502020204030204" pitchFamily="34" charset="0"/>
                <a:cs typeface="Arial" panose="020B0604020202020204" pitchFamily="34" charset="0"/>
              </a:rPr>
              <a:t>e.g.</a:t>
            </a:r>
            <a:r>
              <a:rPr lang="en-US" sz="1800" dirty="0">
                <a:effectLst/>
                <a:ea typeface="Calibri" panose="020F0502020204030204" pitchFamily="34" charset="0"/>
                <a:cs typeface="Arial" panose="020B0604020202020204" pitchFamily="34" charset="0"/>
              </a:rPr>
              <a:t>, hiring a food truck to prepare and deliver meals or engaging restaurants near the housing or place of employment to provide meals)</a:t>
            </a:r>
          </a:p>
          <a:p>
            <a:pPr marL="0" indent="0">
              <a:lnSpc>
                <a:spcPct val="107000"/>
              </a:lnSpc>
              <a:spcBef>
                <a:spcPts val="0"/>
              </a:spcBef>
              <a:spcAft>
                <a:spcPts val="800"/>
              </a:spcAft>
              <a:buNone/>
            </a:pPr>
            <a:endParaRPr lang="en-US" sz="1800" dirty="0">
              <a:effectLst/>
              <a:ea typeface="Calibri" panose="020F0502020204030204" pitchFamily="34" charset="0"/>
              <a:cs typeface="Arial" panose="020B0604020202020204" pitchFamily="34"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24</a:t>
            </a:fld>
            <a:endParaRPr lang="en-US" dirty="0"/>
          </a:p>
        </p:txBody>
      </p:sp>
    </p:spTree>
    <p:extLst>
      <p:ext uri="{BB962C8B-B14F-4D97-AF65-F5344CB8AC3E}">
        <p14:creationId xmlns:p14="http://schemas.microsoft.com/office/powerpoint/2010/main" val="3041014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74103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F. Transportation and Daily Subsistence </a:t>
            </a:r>
            <a:endParaRPr lang="en-US" sz="24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25</a:t>
            </a:fld>
            <a:endParaRPr lang="en-US" dirty="0"/>
          </a:p>
        </p:txBody>
      </p:sp>
      <p:pic>
        <p:nvPicPr>
          <p:cNvPr id="7" name="Picture 6" descr="Graphical user interface, application, Word&#10;&#10;Description automatically generated">
            <a:extLst>
              <a:ext uri="{FF2B5EF4-FFF2-40B4-BE49-F238E27FC236}">
                <a16:creationId xmlns:a16="http://schemas.microsoft.com/office/drawing/2014/main" id="{9CBB195D-A565-1CF8-7C03-36069A0991F1}"/>
              </a:ext>
            </a:extLst>
          </p:cNvPr>
          <p:cNvPicPr>
            <a:picLocks noChangeAspect="1"/>
          </p:cNvPicPr>
          <p:nvPr/>
        </p:nvPicPr>
        <p:blipFill rotWithShape="1">
          <a:blip r:embed="rId2"/>
          <a:srcRect l="7176" t="37998" r="53241" b="18381"/>
          <a:stretch/>
        </p:blipFill>
        <p:spPr bwMode="auto">
          <a:xfrm>
            <a:off x="1536042" y="2044989"/>
            <a:ext cx="9360558" cy="3894432"/>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892398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3"/>
            <a:ext cx="9601200" cy="107185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b="1" dirty="0">
                <a:effectLst/>
                <a:latin typeface="Times New Roman" panose="02020603050405020304" pitchFamily="18" charset="0"/>
                <a:ea typeface="Calibri" panose="020F0502020204030204" pitchFamily="34" charset="0"/>
                <a:cs typeface="Arial" panose="020B0604020202020204" pitchFamily="34" charset="0"/>
              </a:rPr>
              <a:t>Inbound/Outbound Transportation and Subsistence</a:t>
            </a:r>
            <a:r>
              <a:rPr lang="en-US" sz="2200" dirty="0">
                <a:effectLst/>
                <a:latin typeface="Times New Roman" panose="02020603050405020304" pitchFamily="18" charset="0"/>
                <a:ea typeface="Calibri" panose="020F0502020204030204" pitchFamily="34" charset="0"/>
                <a:cs typeface="Arial" panose="020B0604020202020204" pitchFamily="34" charset="0"/>
              </a:rPr>
              <a:t> 	</a:t>
            </a:r>
            <a:r>
              <a:rPr lang="en-US" sz="2200" dirty="0">
                <a:effectLst/>
                <a:latin typeface="Times New Roman" panose="02020603050405020304" pitchFamily="18" charset="0"/>
                <a:ea typeface="Calibri" panose="020F0502020204030204" pitchFamily="34" charset="0"/>
              </a:rPr>
              <a:t>20 CFR 655.122(h)</a:t>
            </a:r>
            <a:br>
              <a:rPr lang="en-US" sz="2200" dirty="0">
                <a:effectLst/>
                <a:latin typeface="Calibri" panose="020F0502020204030204" pitchFamily="34" charset="0"/>
                <a:ea typeface="Calibri" panose="020F0502020204030204" pitchFamily="34" charset="0"/>
                <a:cs typeface="Arial" panose="020B0604020202020204" pitchFamily="34" charset="0"/>
              </a:rPr>
            </a:br>
            <a:r>
              <a:rPr lang="en-US" sz="2200" b="1" dirty="0">
                <a:ea typeface="Calibri" panose="020F0502020204030204" pitchFamily="34" charset="0"/>
                <a:cs typeface="Arial" panose="020B0604020202020204" pitchFamily="34" charset="0"/>
              </a:rPr>
              <a:t>	</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endParaRPr lang="en-US" sz="1800" dirty="0">
              <a:effectLst/>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Retains the 2010 rule provision that the beginning and end points for inbound and outbound are the “place from which the worker has come to work for the employer</a:t>
            </a:r>
            <a:r>
              <a:rPr lang="en-US" sz="1800" i="1" dirty="0">
                <a:effectLst/>
                <a:ea typeface="Calibri" panose="020F0502020204030204" pitchFamily="34" charset="0"/>
                <a:cs typeface="Times New Roman" panose="02020603050405020304" pitchFamily="18" charset="0"/>
              </a:rPr>
              <a:t>,</a:t>
            </a:r>
            <a:r>
              <a:rPr lang="en-US" sz="1800" dirty="0">
                <a:effectLst/>
                <a:ea typeface="Calibri" panose="020F0502020204030204" pitchFamily="34" charset="0"/>
                <a:cs typeface="Times New Roman" panose="02020603050405020304" pitchFamily="18" charset="0"/>
              </a:rPr>
              <a:t>” which means, the place of recruitment, which is often the worker’s home.</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ea typeface="Calibri" panose="020F0502020204030204" pitchFamily="34" charset="0"/>
                <a:cs typeface="Times New Roman" panose="02020603050405020304" pitchFamily="18" charset="0"/>
              </a:rPr>
              <a:t>Preamble clarifies that the employer must also provide or pay for all reasonable subsistence costs from time of arrival for visa processing until time of arrival at place of employment.</a:t>
            </a: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26</a:t>
            </a:fld>
            <a:endParaRPr lang="en-US" dirty="0"/>
          </a:p>
        </p:txBody>
      </p:sp>
    </p:spTree>
    <p:extLst>
      <p:ext uri="{BB962C8B-B14F-4D97-AF65-F5344CB8AC3E}">
        <p14:creationId xmlns:p14="http://schemas.microsoft.com/office/powerpoint/2010/main" val="3660030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4"/>
            <a:ext cx="9601200" cy="986364"/>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b="1" dirty="0">
                <a:effectLst/>
                <a:ea typeface="Calibri" panose="020F0502020204030204" pitchFamily="34" charset="0"/>
                <a:cs typeface="Arial" panose="020B0604020202020204" pitchFamily="34" charset="0"/>
              </a:rPr>
              <a:t>Daily Transportation to Place of Employment</a:t>
            </a:r>
            <a:r>
              <a:rPr lang="en-US" sz="2200" dirty="0">
                <a:effectLst/>
                <a:ea typeface="Calibri" panose="020F0502020204030204" pitchFamily="34" charset="0"/>
                <a:cs typeface="Arial" panose="020B0604020202020204" pitchFamily="34" charset="0"/>
              </a:rPr>
              <a:t>	</a:t>
            </a:r>
            <a:r>
              <a:rPr lang="en-US" sz="2200" dirty="0">
                <a:effectLst/>
                <a:ea typeface="Calibri" panose="020F0502020204030204" pitchFamily="34" charset="0"/>
              </a:rPr>
              <a:t>20 CFR 655.122(h)</a:t>
            </a:r>
            <a:br>
              <a:rPr lang="en-US" sz="2200" dirty="0">
                <a:effectLst/>
                <a:ea typeface="Calibri" panose="020F0502020204030204" pitchFamily="34" charset="0"/>
              </a:rPr>
            </a:br>
            <a:br>
              <a:rPr lang="en-US" sz="2200" dirty="0">
                <a:effectLst/>
                <a:latin typeface="Calibri" panose="020F0502020204030204" pitchFamily="34" charset="0"/>
                <a:ea typeface="Calibri" panose="020F0502020204030204" pitchFamily="34" charset="0"/>
                <a:cs typeface="Arial" panose="020B0604020202020204" pitchFamily="34" charset="0"/>
              </a:rPr>
            </a:br>
            <a:r>
              <a:rPr lang="en-US" sz="2200" b="1" dirty="0">
                <a:ea typeface="Calibri" panose="020F0502020204030204" pitchFamily="34" charset="0"/>
                <a:cs typeface="Arial" panose="020B0604020202020204" pitchFamily="34" charset="0"/>
              </a:rPr>
              <a:t>	</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990600" y="1349830"/>
            <a:ext cx="9906000" cy="4916040"/>
          </a:xfrm>
        </p:spPr>
        <p:txBody>
          <a:bodyPr>
            <a:normAutofit fontScale="92500" lnSpcReduction="20000"/>
          </a:bodyPr>
          <a:lstStyle/>
          <a:p>
            <a:pPr marR="0">
              <a:spcBef>
                <a:spcPts val="0"/>
              </a:spcBef>
              <a:spcAft>
                <a:spcPts val="0"/>
              </a:spcAft>
              <a:buFont typeface="Arial" panose="020B0604020202020204" pitchFamily="34" charset="0"/>
              <a:buChar char="•"/>
            </a:pPr>
            <a:r>
              <a:rPr lang="en-US" sz="1800" b="1" u="sng" dirty="0">
                <a:effectLst/>
                <a:ea typeface="Times New Roman" panose="02020603050405020304" pitchFamily="18" charset="0"/>
              </a:rPr>
              <a:t>Describe how the employer will provide workers daily transportation to the place(s) of employment </a:t>
            </a:r>
            <a:r>
              <a:rPr lang="en-US" sz="1800" dirty="0">
                <a:effectLst/>
                <a:ea typeface="Times New Roman" panose="02020603050405020304" pitchFamily="18" charset="0"/>
              </a:rPr>
              <a:t>at no cost to workers, from employer-provided or secured housing and, if applicable, centralized pick-up points to the places of employment at the beginning of each workday and back at the end of each workday. </a:t>
            </a:r>
          </a:p>
          <a:p>
            <a:pPr marR="0">
              <a:spcBef>
                <a:spcPts val="0"/>
              </a:spcBef>
              <a:spcAft>
                <a:spcPts val="0"/>
              </a:spcAft>
              <a:buFont typeface="Arial" panose="020B0604020202020204" pitchFamily="34" charset="0"/>
              <a:buChar char="•"/>
            </a:pPr>
            <a:endParaRPr lang="en-US" dirty="0">
              <a:effectLst/>
              <a:ea typeface="Times New Roman" panose="02020603050405020304" pitchFamily="18" charset="0"/>
            </a:endParaRPr>
          </a:p>
          <a:p>
            <a:pPr marR="0">
              <a:spcBef>
                <a:spcPts val="0"/>
              </a:spcBef>
              <a:spcAft>
                <a:spcPts val="0"/>
              </a:spcAft>
              <a:buFont typeface="Arial" panose="020B0604020202020204" pitchFamily="34" charset="0"/>
              <a:buChar char="•"/>
            </a:pPr>
            <a:r>
              <a:rPr lang="en-US" dirty="0">
                <a:effectLst/>
                <a:ea typeface="Times New Roman" panose="02020603050405020304" pitchFamily="18" charset="0"/>
              </a:rPr>
              <a:t>Provide sufficient detail to apprise workers </a:t>
            </a:r>
            <a:r>
              <a:rPr lang="en-US" dirty="0">
                <a:ea typeface="Times New Roman" panose="02020603050405020304" pitchFamily="18" charset="0"/>
              </a:rPr>
              <a:t>and the SWA and CO of the employer’s daily transportation plan:</a:t>
            </a:r>
            <a:r>
              <a:rPr lang="en-US" dirty="0">
                <a:effectLst/>
                <a:ea typeface="Times New Roman" panose="02020603050405020304" pitchFamily="18" charset="0"/>
              </a:rPr>
              <a:t> </a:t>
            </a:r>
          </a:p>
          <a:p>
            <a:pPr marL="0" marR="0" indent="0">
              <a:spcBef>
                <a:spcPts val="0"/>
              </a:spcBef>
              <a:spcAft>
                <a:spcPts val="0"/>
              </a:spcAft>
              <a:buNone/>
            </a:pPr>
            <a:endParaRPr lang="en-US" dirty="0">
              <a:effectLst/>
              <a:ea typeface="Times New Roman" panose="02020603050405020304" pitchFamily="18" charset="0"/>
            </a:endParaRPr>
          </a:p>
          <a:p>
            <a:pPr lvl="1">
              <a:spcBef>
                <a:spcPts val="0"/>
              </a:spcBef>
              <a:buFont typeface="Courier New" panose="02070309020205020404" pitchFamily="49" charset="0"/>
              <a:buChar char="o"/>
            </a:pPr>
            <a:r>
              <a:rPr lang="en-US" dirty="0">
                <a:effectLst/>
                <a:ea typeface="Times New Roman" panose="02020603050405020304" pitchFamily="18" charset="0"/>
              </a:rPr>
              <a:t>the mode(s) of transportation (e.g., vans, buses) </a:t>
            </a:r>
          </a:p>
          <a:p>
            <a:pPr lvl="1">
              <a:spcBef>
                <a:spcPts val="0"/>
              </a:spcBef>
              <a:buFont typeface="Courier New" panose="02070309020205020404" pitchFamily="49" charset="0"/>
              <a:buChar char="o"/>
            </a:pPr>
            <a:r>
              <a:rPr lang="en-US" dirty="0">
                <a:effectLst/>
                <a:ea typeface="Times New Roman" panose="02020603050405020304" pitchFamily="18" charset="0"/>
              </a:rPr>
              <a:t>the daily transportation schedule</a:t>
            </a:r>
          </a:p>
          <a:p>
            <a:pPr lvl="1">
              <a:spcBef>
                <a:spcPts val="0"/>
              </a:spcBef>
              <a:buFont typeface="Courier New" panose="02070309020205020404" pitchFamily="49" charset="0"/>
              <a:buChar char="o"/>
            </a:pPr>
            <a:r>
              <a:rPr lang="en-US" dirty="0">
                <a:effectLst/>
                <a:ea typeface="Times New Roman" panose="02020603050405020304" pitchFamily="18" charset="0"/>
              </a:rPr>
              <a:t>the number of vehicles to be used</a:t>
            </a:r>
          </a:p>
          <a:p>
            <a:pPr lvl="1">
              <a:spcBef>
                <a:spcPts val="0"/>
              </a:spcBef>
              <a:buFont typeface="Courier New" panose="02070309020205020404" pitchFamily="49" charset="0"/>
              <a:buChar char="o"/>
            </a:pPr>
            <a:r>
              <a:rPr lang="en-US" dirty="0">
                <a:ea typeface="Times New Roman" panose="02020603050405020304" pitchFamily="18" charset="0"/>
              </a:rPr>
              <a:t>the </a:t>
            </a:r>
            <a:r>
              <a:rPr lang="en-US" dirty="0">
                <a:effectLst/>
                <a:ea typeface="Times New Roman" panose="02020603050405020304" pitchFamily="18" charset="0"/>
              </a:rPr>
              <a:t>type of vehicle and seating capacity for each vehicle</a:t>
            </a:r>
          </a:p>
          <a:p>
            <a:pPr lvl="1">
              <a:spcBef>
                <a:spcPts val="0"/>
              </a:spcBef>
              <a:buFont typeface="Courier New" panose="02070309020205020404" pitchFamily="49" charset="0"/>
              <a:buChar char="o"/>
            </a:pPr>
            <a:r>
              <a:rPr lang="en-US" dirty="0">
                <a:effectLst/>
                <a:ea typeface="Times New Roman" panose="02020603050405020304" pitchFamily="18" charset="0"/>
              </a:rPr>
              <a:t>whether the vehicles to be used will be provided by the fixed-site grower(s), are authorized for use under a valid Farm Labor Contractor Certificate of Registration, or belong to a common carrier, identifying the common carrier by name.  </a:t>
            </a:r>
          </a:p>
          <a:p>
            <a:pPr lvl="1">
              <a:spcBef>
                <a:spcPts val="0"/>
              </a:spcBef>
              <a:buFont typeface="Courier New" panose="02070309020205020404" pitchFamily="49" charset="0"/>
              <a:buChar char="o"/>
            </a:pPr>
            <a:r>
              <a:rPr lang="en-US" dirty="0">
                <a:effectLst/>
                <a:ea typeface="Times New Roman" panose="02020603050405020304" pitchFamily="18" charset="0"/>
              </a:rPr>
              <a:t>whether the daily transportation, which is required at no cost for workers residing in housing provided by the employer, is available to workers who do not reside in employer-provided housing.  </a:t>
            </a:r>
          </a:p>
          <a:p>
            <a:pPr>
              <a:spcBef>
                <a:spcPts val="0"/>
              </a:spcBef>
              <a:buFont typeface="Arial" panose="020B0604020202020204" pitchFamily="34" charset="0"/>
              <a:buChar char="•"/>
            </a:pPr>
            <a:endParaRPr lang="en-US" dirty="0">
              <a:effectLst/>
              <a:ea typeface="Times New Roman" panose="02020603050405020304" pitchFamily="18" charset="0"/>
            </a:endParaRPr>
          </a:p>
          <a:p>
            <a:pPr>
              <a:spcBef>
                <a:spcPts val="0"/>
              </a:spcBef>
              <a:buFont typeface="Arial" panose="020B0604020202020204" pitchFamily="34" charset="0"/>
              <a:buChar char="•"/>
            </a:pPr>
            <a:r>
              <a:rPr lang="en-US" dirty="0">
                <a:effectLst/>
                <a:ea typeface="Times New Roman" panose="02020603050405020304" pitchFamily="18" charset="0"/>
              </a:rPr>
              <a:t>Similarly, describe any other transportation the employer will provide (e.g., for personal errands or, if prepared meals are not provided, access to grocery stores).  </a:t>
            </a:r>
          </a:p>
          <a:p>
            <a:pPr marL="0" indent="0">
              <a:spcBef>
                <a:spcPts val="0"/>
              </a:spcBef>
              <a:buNone/>
            </a:pPr>
            <a:endParaRPr lang="en-US" dirty="0">
              <a:effectLst/>
              <a:ea typeface="Times New Roman" panose="02020603050405020304" pitchFamily="18" charset="0"/>
            </a:endParaRPr>
          </a:p>
          <a:p>
            <a:pPr>
              <a:spcBef>
                <a:spcPts val="0"/>
              </a:spcBef>
              <a:buFont typeface="Arial" panose="020B0604020202020204" pitchFamily="34" charset="0"/>
              <a:buChar char="•"/>
            </a:pPr>
            <a:r>
              <a:rPr lang="en-US" dirty="0">
                <a:effectLst/>
                <a:ea typeface="Times New Roman" panose="02020603050405020304" pitchFamily="18" charset="0"/>
              </a:rPr>
              <a:t>If additional space is needed, use the Form ETA-790A, Addendum C. </a:t>
            </a:r>
            <a:endParaRPr lang="en-US" dirty="0">
              <a:ea typeface="Times New Roman" panose="02020603050405020304" pitchFamily="18" charset="0"/>
            </a:endParaRPr>
          </a:p>
          <a:p>
            <a:pPr marR="0">
              <a:spcBef>
                <a:spcPts val="0"/>
              </a:spcBef>
              <a:spcAft>
                <a:spcPts val="0"/>
              </a:spcAft>
              <a:buFont typeface="Arial" panose="020B0604020202020204" pitchFamily="34" charset="0"/>
              <a:buChar char="•"/>
            </a:pPr>
            <a:endParaRPr lang="en-US" sz="1800" dirty="0">
              <a:effectLst/>
              <a:ea typeface="Times New Roman" panose="02020603050405020304" pitchFamily="18" charset="0"/>
            </a:endParaRPr>
          </a:p>
          <a:p>
            <a:pPr marL="0" marR="0" indent="0">
              <a:buNone/>
            </a:pPr>
            <a:endParaRPr lang="en-US" sz="1800" dirty="0">
              <a:effectLst/>
              <a:latin typeface="Times New Roman" panose="02020603050405020304" pitchFamily="18" charset="0"/>
              <a:ea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27</a:t>
            </a:fld>
            <a:endParaRPr lang="en-US" dirty="0"/>
          </a:p>
        </p:txBody>
      </p:sp>
    </p:spTree>
    <p:extLst>
      <p:ext uri="{BB962C8B-B14F-4D97-AF65-F5344CB8AC3E}">
        <p14:creationId xmlns:p14="http://schemas.microsoft.com/office/powerpoint/2010/main" val="16032723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2"/>
            <a:ext cx="9601200" cy="1594372"/>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b="1" dirty="0">
                <a:effectLst/>
                <a:ea typeface="Calibri" panose="020F0502020204030204" pitchFamily="34" charset="0"/>
                <a:cs typeface="Arial" panose="020B0604020202020204" pitchFamily="34" charset="0"/>
              </a:rPr>
              <a:t>Inbound and Outbound Transportation to </a:t>
            </a:r>
            <a:br>
              <a:rPr lang="en-US" sz="2200" b="1" dirty="0">
                <a:effectLst/>
                <a:ea typeface="Calibri" panose="020F0502020204030204" pitchFamily="34" charset="0"/>
                <a:cs typeface="Arial" panose="020B0604020202020204" pitchFamily="34" charset="0"/>
              </a:rPr>
            </a:br>
            <a:r>
              <a:rPr lang="en-US" sz="2200" b="1" dirty="0">
                <a:effectLst/>
                <a:ea typeface="Calibri" panose="020F0502020204030204" pitchFamily="34" charset="0"/>
                <a:cs typeface="Arial" panose="020B0604020202020204" pitchFamily="34" charset="0"/>
              </a:rPr>
              <a:t>Place of Employment</a:t>
            </a:r>
            <a:r>
              <a:rPr lang="en-US" sz="2200" dirty="0">
                <a:effectLst/>
                <a:ea typeface="Calibri" panose="020F0502020204030204" pitchFamily="34" charset="0"/>
                <a:cs typeface="Arial" panose="020B0604020202020204" pitchFamily="34" charset="0"/>
              </a:rPr>
              <a:t>					</a:t>
            </a:r>
            <a:r>
              <a:rPr lang="en-US" sz="2200" dirty="0">
                <a:effectLst/>
                <a:ea typeface="Calibri" panose="020F0502020204030204" pitchFamily="34" charset="0"/>
              </a:rPr>
              <a:t>20 CFR 655.122(h)</a:t>
            </a:r>
            <a:br>
              <a:rPr lang="en-US" sz="2200" dirty="0">
                <a:effectLst/>
                <a:ea typeface="Calibri" panose="020F0502020204030204" pitchFamily="34" charset="0"/>
              </a:rPr>
            </a:br>
            <a:br>
              <a:rPr lang="en-US" sz="2200" dirty="0">
                <a:effectLst/>
                <a:latin typeface="Calibri" panose="020F0502020204030204" pitchFamily="34" charset="0"/>
                <a:ea typeface="Calibri" panose="020F0502020204030204" pitchFamily="34" charset="0"/>
                <a:cs typeface="Arial" panose="020B0604020202020204" pitchFamily="34" charset="0"/>
              </a:rPr>
            </a:br>
            <a:br>
              <a:rPr lang="en-US" sz="2200" dirty="0">
                <a:effectLst/>
                <a:latin typeface="Calibri" panose="020F0502020204030204" pitchFamily="34" charset="0"/>
                <a:ea typeface="Calibri" panose="020F0502020204030204" pitchFamily="34" charset="0"/>
                <a:cs typeface="Arial" panose="020B0604020202020204" pitchFamily="34" charset="0"/>
              </a:rPr>
            </a:br>
            <a:r>
              <a:rPr lang="en-US" sz="2200" b="1" dirty="0">
                <a:ea typeface="Calibri" panose="020F0502020204030204" pitchFamily="34" charset="0"/>
                <a:cs typeface="Arial" panose="020B0604020202020204" pitchFamily="34" charset="0"/>
              </a:rPr>
              <a:t>	</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marR="0">
              <a:spcBef>
                <a:spcPts val="0"/>
              </a:spcBef>
              <a:spcAft>
                <a:spcPts val="0"/>
              </a:spcAft>
              <a:buFont typeface="Arial" panose="020B0604020202020204" pitchFamily="34" charset="0"/>
              <a:buChar char="•"/>
            </a:pPr>
            <a:r>
              <a:rPr lang="en-US" sz="1800" dirty="0">
                <a:effectLst/>
                <a:ea typeface="Times New Roman" panose="02020603050405020304" pitchFamily="18" charset="0"/>
              </a:rPr>
              <a:t>Describe how the employer will provide workers with transportation </a:t>
            </a:r>
            <a:r>
              <a:rPr lang="en-US" sz="1800" b="1" u="sng" dirty="0">
                <a:solidFill>
                  <a:schemeClr val="accent2"/>
                </a:solidFill>
                <a:effectLst/>
                <a:ea typeface="Times New Roman" panose="02020603050405020304" pitchFamily="18" charset="0"/>
              </a:rPr>
              <a:t>(a) to the place of employment from the place from which the worker has come to work for the employer </a:t>
            </a:r>
            <a:r>
              <a:rPr lang="en-US" sz="1800" dirty="0">
                <a:effectLst/>
                <a:ea typeface="Times New Roman" panose="02020603050405020304" pitchFamily="18" charset="0"/>
              </a:rPr>
              <a:t>(i.e., inbound) and (</a:t>
            </a:r>
            <a:r>
              <a:rPr lang="en-US" sz="1800" b="1" u="sng" dirty="0">
                <a:solidFill>
                  <a:schemeClr val="accent2"/>
                </a:solidFill>
                <a:effectLst/>
                <a:ea typeface="Times New Roman" panose="02020603050405020304" pitchFamily="18" charset="0"/>
              </a:rPr>
              <a:t>b) from the place of employment to the place from which the worker departed (i.e., outbound)</a:t>
            </a:r>
            <a:r>
              <a:rPr lang="en-US" sz="1800" dirty="0">
                <a:effectLst/>
                <a:ea typeface="Times New Roman" panose="02020603050405020304" pitchFamily="18" charset="0"/>
              </a:rPr>
              <a:t>.  </a:t>
            </a:r>
          </a:p>
          <a:p>
            <a:pPr marL="0" marR="0" indent="0">
              <a:spcBef>
                <a:spcPts val="0"/>
              </a:spcBef>
              <a:spcAft>
                <a:spcPts val="0"/>
              </a:spcAft>
              <a:buNone/>
            </a:pPr>
            <a:endParaRPr lang="en-US" sz="1800" dirty="0">
              <a:effectLst/>
              <a:ea typeface="Times New Roman" panose="02020603050405020304" pitchFamily="18" charset="0"/>
            </a:endParaRPr>
          </a:p>
          <a:p>
            <a:pPr marR="0">
              <a:spcBef>
                <a:spcPts val="0"/>
              </a:spcBef>
              <a:spcAft>
                <a:spcPts val="0"/>
              </a:spcAft>
              <a:buFont typeface="Arial" panose="020B0604020202020204" pitchFamily="34" charset="0"/>
              <a:buChar char="•"/>
            </a:pPr>
            <a:r>
              <a:rPr lang="en-US" sz="1800" dirty="0">
                <a:effectLst/>
                <a:ea typeface="Times New Roman" panose="02020603050405020304" pitchFamily="18" charset="0"/>
              </a:rPr>
              <a:t>At a minimum, state whether such transportation, and related daily subsistence, will be provided by the employer or paid by the employer to the worker for reasonable costs incurred (e.g., advance payment or reimbursement) and identify the modes of transportation, if known.  </a:t>
            </a:r>
          </a:p>
          <a:p>
            <a:pPr marL="0" marR="0" indent="0">
              <a:spcBef>
                <a:spcPts val="0"/>
              </a:spcBef>
              <a:spcAft>
                <a:spcPts val="0"/>
              </a:spcAft>
              <a:buNone/>
            </a:pPr>
            <a:endParaRPr lang="en-US" sz="1800" dirty="0">
              <a:effectLst/>
              <a:ea typeface="Times New Roman" panose="02020603050405020304" pitchFamily="18" charset="0"/>
            </a:endParaRPr>
          </a:p>
          <a:p>
            <a:pPr marR="0">
              <a:spcBef>
                <a:spcPts val="0"/>
              </a:spcBef>
              <a:spcAft>
                <a:spcPts val="0"/>
              </a:spcAft>
              <a:buFont typeface="Arial" panose="020B0604020202020204" pitchFamily="34" charset="0"/>
              <a:buChar char="•"/>
            </a:pPr>
            <a:r>
              <a:rPr lang="en-US" sz="1800" dirty="0">
                <a:effectLst/>
                <a:ea typeface="Times New Roman" panose="02020603050405020304" pitchFamily="18" charset="0"/>
              </a:rPr>
              <a:t>For example, the employer may state that it will provide or pay for charter bus services or other modes of transportation to groups of workers, or permit workers to select any means of transportation they choose and reimburse workers at no less than the most economical and reasonable common carrier transportation charges for the distances involved.  If additional space is needed, use the Form ETA-790A, Addendum C. </a:t>
            </a:r>
          </a:p>
          <a:p>
            <a:pPr marL="0" marR="0" indent="0">
              <a:buNone/>
            </a:pPr>
            <a:endParaRPr lang="en-US" sz="1800" dirty="0">
              <a:effectLst/>
              <a:latin typeface="Times New Roman" panose="02020603050405020304" pitchFamily="18" charset="0"/>
              <a:ea typeface="Times New Roman" panose="02020603050405020304" pitchFamily="18" charset="0"/>
            </a:endParaRPr>
          </a:p>
          <a:p>
            <a:pPr marL="0" marR="0" lvl="0" indent="0">
              <a:lnSpc>
                <a:spcPct val="107000"/>
              </a:lnSpc>
              <a:spcBef>
                <a:spcPts val="0"/>
              </a:spcBef>
              <a:spcAft>
                <a:spcPts val="80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28</a:t>
            </a:fld>
            <a:endParaRPr lang="en-US" dirty="0"/>
          </a:p>
        </p:txBody>
      </p:sp>
    </p:spTree>
    <p:extLst>
      <p:ext uri="{BB962C8B-B14F-4D97-AF65-F5344CB8AC3E}">
        <p14:creationId xmlns:p14="http://schemas.microsoft.com/office/powerpoint/2010/main" val="2969262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74103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G. Referral and Hiring Instructions </a:t>
            </a:r>
            <a:endParaRPr lang="en-US" sz="24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29</a:t>
            </a:fld>
            <a:endParaRPr lang="en-US" dirty="0"/>
          </a:p>
        </p:txBody>
      </p:sp>
      <p:pic>
        <p:nvPicPr>
          <p:cNvPr id="7" name="Picture 6">
            <a:extLst>
              <a:ext uri="{FF2B5EF4-FFF2-40B4-BE49-F238E27FC236}">
                <a16:creationId xmlns:a16="http://schemas.microsoft.com/office/drawing/2014/main" id="{31999572-855B-34C8-AD59-E100E50D7FFE}"/>
              </a:ext>
            </a:extLst>
          </p:cNvPr>
          <p:cNvPicPr>
            <a:picLocks noChangeAspect="1"/>
          </p:cNvPicPr>
          <p:nvPr/>
        </p:nvPicPr>
        <p:blipFill rotWithShape="1">
          <a:blip r:embed="rId2"/>
          <a:srcRect l="22436" t="28110" r="22756" b="15480"/>
          <a:stretch/>
        </p:blipFill>
        <p:spPr bwMode="auto">
          <a:xfrm>
            <a:off x="1536043" y="2486025"/>
            <a:ext cx="9360557" cy="3462632"/>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555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64C7C-60A0-EB45-F780-C147BCFCEA94}"/>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01399077-D2AC-DD31-7AF8-905B36079B31}"/>
              </a:ext>
            </a:extLst>
          </p:cNvPr>
          <p:cNvSpPr>
            <a:spLocks noGrp="1"/>
          </p:cNvSpPr>
          <p:nvPr>
            <p:ph idx="1"/>
          </p:nvPr>
        </p:nvSpPr>
        <p:spPr/>
        <p:txBody>
          <a:bodyPr/>
          <a:lstStyle/>
          <a:p>
            <a:pPr>
              <a:buFont typeface="Arial" panose="020B0604020202020204" pitchFamily="34" charset="0"/>
              <a:buChar char="•"/>
            </a:pPr>
            <a:endParaRPr lang="en-US" sz="2400" b="1" dirty="0"/>
          </a:p>
          <a:p>
            <a:pPr>
              <a:buFont typeface="Arial" panose="020B0604020202020204" pitchFamily="34" charset="0"/>
              <a:buChar char="•"/>
            </a:pPr>
            <a:r>
              <a:rPr lang="en-US" sz="2400" b="1" dirty="0"/>
              <a:t>Flag Filing Preparations</a:t>
            </a:r>
          </a:p>
          <a:p>
            <a:pPr>
              <a:buFont typeface="Arial" panose="020B0604020202020204" pitchFamily="34" charset="0"/>
              <a:buChar char="•"/>
            </a:pPr>
            <a:r>
              <a:rPr lang="en-US" sz="2400" b="1" dirty="0"/>
              <a:t>Form ETA 790A Review </a:t>
            </a:r>
          </a:p>
          <a:p>
            <a:pPr>
              <a:buFont typeface="Arial" panose="020B0604020202020204" pitchFamily="34" charset="0"/>
              <a:buChar char="•"/>
            </a:pPr>
            <a:r>
              <a:rPr lang="en-US" sz="2400" b="1" dirty="0"/>
              <a:t>Form ETA 9142A Review</a:t>
            </a:r>
          </a:p>
          <a:p>
            <a:pPr marL="0" indent="0">
              <a:buNone/>
            </a:pPr>
            <a:r>
              <a:rPr lang="en-US" sz="2400" b="1" dirty="0"/>
              <a:t> </a:t>
            </a:r>
          </a:p>
          <a:p>
            <a:pPr>
              <a:buFont typeface="Arial" panose="020B0604020202020204" pitchFamily="34" charset="0"/>
              <a:buChar char="•"/>
            </a:pPr>
            <a:endParaRPr lang="en-US" sz="2400" b="1" dirty="0"/>
          </a:p>
          <a:p>
            <a:endParaRPr lang="en-US" sz="2400" b="1" dirty="0"/>
          </a:p>
          <a:p>
            <a:endParaRPr lang="en-US" b="1" dirty="0">
              <a:solidFill>
                <a:srgbClr val="FF0000"/>
              </a:solidFill>
            </a:endParaRPr>
          </a:p>
        </p:txBody>
      </p:sp>
      <p:sp>
        <p:nvSpPr>
          <p:cNvPr id="4" name="Footer Placeholder 3">
            <a:extLst>
              <a:ext uri="{FF2B5EF4-FFF2-40B4-BE49-F238E27FC236}">
                <a16:creationId xmlns:a16="http://schemas.microsoft.com/office/drawing/2014/main" id="{B3FEA71B-AB07-EF49-E9D8-6494B85A4A6B}"/>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BCA76D4-483F-12AE-FBE8-86D2D9DCBEDF}"/>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897E8F78-D732-F305-5A14-24DD6FE0502D}"/>
              </a:ext>
            </a:extLst>
          </p:cNvPr>
          <p:cNvSpPr>
            <a:spLocks noGrp="1"/>
          </p:cNvSpPr>
          <p:nvPr>
            <p:ph type="sldNum" sz="quarter" idx="12"/>
          </p:nvPr>
        </p:nvSpPr>
        <p:spPr/>
        <p:txBody>
          <a:bodyPr/>
          <a:lstStyle/>
          <a:p>
            <a:fld id="{E31375A4-56A4-47D6-9801-1991572033F7}" type="slidenum">
              <a:rPr lang="en-US" smtClean="0"/>
              <a:t>3</a:t>
            </a:fld>
            <a:endParaRPr lang="en-US" dirty="0"/>
          </a:p>
        </p:txBody>
      </p:sp>
    </p:spTree>
    <p:extLst>
      <p:ext uri="{BB962C8B-B14F-4D97-AF65-F5344CB8AC3E}">
        <p14:creationId xmlns:p14="http://schemas.microsoft.com/office/powerpoint/2010/main" val="530159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100866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a:t>
            </a:r>
            <a:r>
              <a:rPr lang="en-US" sz="2400" dirty="0">
                <a:ea typeface="Calibri" panose="020F0502020204030204" pitchFamily="34" charset="0"/>
                <a:cs typeface="Arial" panose="020B0604020202020204" pitchFamily="34" charset="0"/>
              </a:rPr>
              <a:t>H</a:t>
            </a:r>
            <a:r>
              <a:rPr lang="en-US" sz="2400" b="1" dirty="0">
                <a:effectLst/>
                <a:ea typeface="Calibri" panose="020F0502020204030204" pitchFamily="34" charset="0"/>
                <a:cs typeface="Arial" panose="020B0604020202020204" pitchFamily="34" charset="0"/>
              </a:rPr>
              <a:t>. Additional Material Terms and Conditions of the Job Offer</a:t>
            </a:r>
            <a:endParaRPr lang="en-US" sz="2400" dirty="0">
              <a:solidFill>
                <a:srgbClr val="FF0000"/>
              </a:solidFill>
            </a:endParaRPr>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30</a:t>
            </a:fld>
            <a:endParaRPr lang="en-US" dirty="0"/>
          </a:p>
        </p:txBody>
      </p:sp>
      <p:pic>
        <p:nvPicPr>
          <p:cNvPr id="7" name="Picture 6">
            <a:extLst>
              <a:ext uri="{FF2B5EF4-FFF2-40B4-BE49-F238E27FC236}">
                <a16:creationId xmlns:a16="http://schemas.microsoft.com/office/drawing/2014/main" id="{B06FE602-EC1F-18BC-55C8-CD4FC4060378}"/>
              </a:ext>
            </a:extLst>
          </p:cNvPr>
          <p:cNvPicPr>
            <a:picLocks noChangeAspect="1"/>
          </p:cNvPicPr>
          <p:nvPr/>
        </p:nvPicPr>
        <p:blipFill rotWithShape="1">
          <a:blip r:embed="rId2"/>
          <a:srcRect l="22436" t="30009" r="23077" b="59355"/>
          <a:stretch/>
        </p:blipFill>
        <p:spPr bwMode="auto">
          <a:xfrm>
            <a:off x="1733908" y="3746810"/>
            <a:ext cx="9162691" cy="2201847"/>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465908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I. </a:t>
            </a:r>
            <a:r>
              <a:rPr lang="en-US" sz="2000" b="1" dirty="0">
                <a:effectLst/>
                <a:ea typeface="Times New Roman" panose="02020603050405020304" pitchFamily="18" charset="0"/>
              </a:rPr>
              <a:t>Conditions of Employment and Assurances for H-2A Agricultural Clearance Orders</a:t>
            </a:r>
            <a:r>
              <a:rPr lang="en-US" sz="2000" b="1" dirty="0">
                <a:effectLst/>
                <a:ea typeface="Calibri" panose="020F0502020204030204" pitchFamily="34" charset="0"/>
                <a:cs typeface="Arial" panose="020B0604020202020204" pitchFamily="34" charset="0"/>
              </a:rPr>
              <a:t> </a:t>
            </a:r>
            <a:endParaRPr lang="en-US" sz="20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31</a:t>
            </a:fld>
            <a:endParaRPr lang="en-US" dirty="0"/>
          </a:p>
        </p:txBody>
      </p:sp>
      <p:pic>
        <p:nvPicPr>
          <p:cNvPr id="7" name="Picture 6" descr="Graphical user interface, text, application, Word&#10;&#10;Description automatically generated">
            <a:extLst>
              <a:ext uri="{FF2B5EF4-FFF2-40B4-BE49-F238E27FC236}">
                <a16:creationId xmlns:a16="http://schemas.microsoft.com/office/drawing/2014/main" id="{49F45DDE-0099-70D2-C52E-815AC10F12B4}"/>
              </a:ext>
            </a:extLst>
          </p:cNvPr>
          <p:cNvPicPr>
            <a:picLocks noChangeAspect="1"/>
          </p:cNvPicPr>
          <p:nvPr/>
        </p:nvPicPr>
        <p:blipFill rotWithShape="1">
          <a:blip r:embed="rId2"/>
          <a:srcRect l="53009" t="31824" r="7099" b="33608"/>
          <a:stretch/>
        </p:blipFill>
        <p:spPr bwMode="auto">
          <a:xfrm>
            <a:off x="1536043" y="2263775"/>
            <a:ext cx="9360558" cy="3684882"/>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812435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ETA 9142A Form Review</a:t>
            </a:r>
          </a:p>
        </p:txBody>
      </p:sp>
      <p:sp>
        <p:nvSpPr>
          <p:cNvPr id="3" name="Text Placeholder 2"/>
          <p:cNvSpPr>
            <a:spLocks noGrp="1"/>
          </p:cNvSpPr>
          <p:nvPr>
            <p:ph type="body" idx="1"/>
          </p:nvPr>
        </p:nvSpPr>
        <p:spPr>
          <a:xfrm>
            <a:off x="1295400" y="5431535"/>
            <a:ext cx="9601200" cy="857753"/>
          </a:xfrm>
        </p:spPr>
        <p:txBody>
          <a:bodyPr>
            <a:normAutofit fontScale="77500" lnSpcReduction="20000"/>
          </a:bodyPr>
          <a:lstStyle/>
          <a:p>
            <a:pPr marL="0" marR="0" algn="ctr">
              <a:lnSpc>
                <a:spcPct val="107000"/>
              </a:lnSpc>
              <a:spcBef>
                <a:spcPts val="0"/>
              </a:spcBef>
              <a:spcAft>
                <a:spcPts val="800"/>
              </a:spcAft>
            </a:pPr>
            <a:r>
              <a:rPr lang="en-US" sz="3000" dirty="0"/>
              <a:t>Changes to identify and tips on how to properly complete each section</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877985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A. Nature of H-2A Application </a:t>
            </a:r>
            <a:endParaRPr lang="en-US" sz="20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33</a:t>
            </a:fld>
            <a:endParaRPr lang="en-US" dirty="0"/>
          </a:p>
        </p:txBody>
      </p:sp>
      <p:pic>
        <p:nvPicPr>
          <p:cNvPr id="3" name="Picture 2" descr="Graphical user interface, text, application, Word&#10;&#10;Description automatically generated">
            <a:extLst>
              <a:ext uri="{FF2B5EF4-FFF2-40B4-BE49-F238E27FC236}">
                <a16:creationId xmlns:a16="http://schemas.microsoft.com/office/drawing/2014/main" id="{7247683F-8CE6-1465-CFC9-CF3E275FC175}"/>
              </a:ext>
            </a:extLst>
          </p:cNvPr>
          <p:cNvPicPr>
            <a:picLocks noChangeAspect="1"/>
          </p:cNvPicPr>
          <p:nvPr/>
        </p:nvPicPr>
        <p:blipFill rotWithShape="1">
          <a:blip r:embed="rId2"/>
          <a:srcRect l="6250" t="22634" r="52547" b="41426"/>
          <a:stretch/>
        </p:blipFill>
        <p:spPr bwMode="auto">
          <a:xfrm>
            <a:off x="1536042" y="2152186"/>
            <a:ext cx="9360558" cy="3796472"/>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0870739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B. Employment Information</a:t>
            </a:r>
            <a:endParaRPr lang="en-US" sz="20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34</a:t>
            </a:fld>
            <a:endParaRPr lang="en-US" dirty="0"/>
          </a:p>
        </p:txBody>
      </p:sp>
      <p:pic>
        <p:nvPicPr>
          <p:cNvPr id="7" name="Picture 6" descr="Graphical user interface, text, application, Word&#10;&#10;Description automatically generated">
            <a:extLst>
              <a:ext uri="{FF2B5EF4-FFF2-40B4-BE49-F238E27FC236}">
                <a16:creationId xmlns:a16="http://schemas.microsoft.com/office/drawing/2014/main" id="{071D8102-20A2-96E5-D1CC-83701AB0168C}"/>
              </a:ext>
            </a:extLst>
          </p:cNvPr>
          <p:cNvPicPr>
            <a:picLocks noChangeAspect="1"/>
          </p:cNvPicPr>
          <p:nvPr/>
        </p:nvPicPr>
        <p:blipFill rotWithShape="1">
          <a:blip r:embed="rId2"/>
          <a:srcRect l="6250" t="58985" r="52547" b="15089"/>
          <a:stretch/>
        </p:blipFill>
        <p:spPr bwMode="auto">
          <a:xfrm>
            <a:off x="1427357" y="2207941"/>
            <a:ext cx="9578898" cy="3740716"/>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8604960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C. Employer Point of Contact Information</a:t>
            </a:r>
            <a:endParaRPr lang="en-US" sz="20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35</a:t>
            </a:fld>
            <a:endParaRPr lang="en-US" dirty="0"/>
          </a:p>
        </p:txBody>
      </p:sp>
      <p:pic>
        <p:nvPicPr>
          <p:cNvPr id="3" name="Picture 2" descr="Graphical user interface, text, application, Word&#10;&#10;Description automatically generated">
            <a:extLst>
              <a:ext uri="{FF2B5EF4-FFF2-40B4-BE49-F238E27FC236}">
                <a16:creationId xmlns:a16="http://schemas.microsoft.com/office/drawing/2014/main" id="{7BCDCCFC-8B62-8C80-8CA0-D5453F307357}"/>
              </a:ext>
            </a:extLst>
          </p:cNvPr>
          <p:cNvPicPr>
            <a:picLocks noChangeAspect="1"/>
          </p:cNvPicPr>
          <p:nvPr/>
        </p:nvPicPr>
        <p:blipFill rotWithShape="1">
          <a:blip r:embed="rId2"/>
          <a:srcRect l="6481" t="48697" r="53164" b="13580"/>
          <a:stretch/>
        </p:blipFill>
        <p:spPr bwMode="auto">
          <a:xfrm>
            <a:off x="1449660" y="2107580"/>
            <a:ext cx="9446940" cy="3841077"/>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3128127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D. Attorney or Agent Information (if applicable)</a:t>
            </a:r>
            <a:endParaRPr lang="en-US" sz="20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36</a:t>
            </a:fld>
            <a:endParaRPr lang="en-US" dirty="0"/>
          </a:p>
        </p:txBody>
      </p:sp>
      <p:pic>
        <p:nvPicPr>
          <p:cNvPr id="3" name="Picture 2" descr="Graphical user interface, text, application, Word&#10;&#10;Description automatically generated">
            <a:extLst>
              <a:ext uri="{FF2B5EF4-FFF2-40B4-BE49-F238E27FC236}">
                <a16:creationId xmlns:a16="http://schemas.microsoft.com/office/drawing/2014/main" id="{287C0C3F-FDDF-79D9-2EEA-9524C0CFB62A}"/>
              </a:ext>
            </a:extLst>
          </p:cNvPr>
          <p:cNvPicPr>
            <a:picLocks noChangeAspect="1"/>
          </p:cNvPicPr>
          <p:nvPr/>
        </p:nvPicPr>
        <p:blipFill rotWithShape="1">
          <a:blip r:embed="rId2"/>
          <a:srcRect l="51158" t="25240" r="6404" b="16050"/>
          <a:stretch/>
        </p:blipFill>
        <p:spPr bwMode="auto">
          <a:xfrm>
            <a:off x="1536042" y="2070100"/>
            <a:ext cx="9360558" cy="3878557"/>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9305183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E. Job Opportunity &amp; Supporting Documentation</a:t>
            </a:r>
            <a:endParaRPr lang="en-US" sz="2000" dirty="0">
              <a:solidFill>
                <a:srgbClr val="FF0000"/>
              </a:solidFill>
            </a:endParaRPr>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37</a:t>
            </a:fld>
            <a:endParaRPr lang="en-US" dirty="0"/>
          </a:p>
        </p:txBody>
      </p:sp>
      <p:pic>
        <p:nvPicPr>
          <p:cNvPr id="7" name="Picture 6" descr="Graphical user interface, text, application, Word&#10;&#10;Description automatically generated">
            <a:extLst>
              <a:ext uri="{FF2B5EF4-FFF2-40B4-BE49-F238E27FC236}">
                <a16:creationId xmlns:a16="http://schemas.microsoft.com/office/drawing/2014/main" id="{81A2A5B8-3E39-68A3-C9AE-D1C053AE4A0C}"/>
              </a:ext>
            </a:extLst>
          </p:cNvPr>
          <p:cNvPicPr>
            <a:picLocks noChangeAspect="1"/>
          </p:cNvPicPr>
          <p:nvPr/>
        </p:nvPicPr>
        <p:blipFill rotWithShape="1">
          <a:blip r:embed="rId2"/>
          <a:srcRect l="25107" t="30200" r="25855" b="18519"/>
          <a:stretch/>
        </p:blipFill>
        <p:spPr bwMode="auto">
          <a:xfrm>
            <a:off x="1536042" y="2129883"/>
            <a:ext cx="9470212" cy="3818773"/>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243026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4"/>
            <a:ext cx="9601200" cy="93060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a:buFont typeface="Arial" panose="020B0604020202020204" pitchFamily="34" charset="0"/>
              <a:buChar char="•"/>
            </a:pPr>
            <a:endParaRPr lang="en-US" sz="4000" dirty="0">
              <a:solidFill>
                <a:srgbClr val="FF0000"/>
              </a:solidFill>
              <a:effectLst/>
              <a:ea typeface="Calibri" panose="020F0502020204030204" pitchFamily="34" charset="0"/>
              <a:cs typeface="Arial" panose="020B0604020202020204" pitchFamily="34" charset="0"/>
            </a:endParaRPr>
          </a:p>
          <a:p>
            <a:pPr>
              <a:buFont typeface="Arial" panose="020B0604020202020204" pitchFamily="34" charset="0"/>
              <a:buChar char="•"/>
            </a:pPr>
            <a:endParaRPr lang="en-US" sz="4000" dirty="0">
              <a:solidFill>
                <a:srgbClr val="FF0000"/>
              </a:solidFill>
              <a:effectLst/>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38</a:t>
            </a:fld>
            <a:endParaRPr lang="en-US" dirty="0"/>
          </a:p>
        </p:txBody>
      </p:sp>
      <p:pic>
        <p:nvPicPr>
          <p:cNvPr id="8" name="Picture 7">
            <a:extLst>
              <a:ext uri="{FF2B5EF4-FFF2-40B4-BE49-F238E27FC236}">
                <a16:creationId xmlns:a16="http://schemas.microsoft.com/office/drawing/2014/main" id="{32214E29-212E-B805-891F-94DA09CE1505}"/>
              </a:ext>
            </a:extLst>
          </p:cNvPr>
          <p:cNvPicPr>
            <a:picLocks noChangeAspect="1"/>
          </p:cNvPicPr>
          <p:nvPr/>
        </p:nvPicPr>
        <p:blipFill rotWithShape="1">
          <a:blip r:embed="rId2"/>
          <a:srcRect l="35260" t="23554" r="36524" b="13259"/>
          <a:stretch/>
        </p:blipFill>
        <p:spPr>
          <a:xfrm>
            <a:off x="1536042" y="1170879"/>
            <a:ext cx="9080412" cy="4777778"/>
          </a:xfrm>
          <a:prstGeom prst="rect">
            <a:avLst/>
          </a:prstGeom>
          <a:ln w="228600" cap="sq" cmpd="thickThin">
            <a:solidFill>
              <a:schemeClr val="accent2"/>
            </a:solidFill>
            <a:prstDash val="solid"/>
            <a:miter lim="800000"/>
          </a:ln>
          <a:effectLst>
            <a:innerShdw blurRad="76200">
              <a:srgbClr val="000000"/>
            </a:innerShdw>
          </a:effectLst>
        </p:spPr>
      </p:pic>
    </p:spTree>
    <p:extLst>
      <p:ext uri="{BB962C8B-B14F-4D97-AF65-F5344CB8AC3E}">
        <p14:creationId xmlns:p14="http://schemas.microsoft.com/office/powerpoint/2010/main" val="1947648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3"/>
            <a:ext cx="9601200" cy="874852"/>
          </a:xfrm>
        </p:spPr>
        <p:txBody>
          <a:bodyPr>
            <a:normAutofit fontScale="90000"/>
          </a:bodyPr>
          <a:lstStyle/>
          <a:p>
            <a:pPr marL="0" marR="0">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000" dirty="0">
                <a:effectLst/>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b="1"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Calibri" panose="020F0502020204030204" pitchFamily="34"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b="1" dirty="0">
                <a:effectLst/>
                <a:ea typeface="Calibri" panose="020F0502020204030204" pitchFamily="34" charset="0"/>
                <a:cs typeface="Arial" panose="020B0604020202020204" pitchFamily="34" charset="0"/>
              </a:rPr>
              <a:t>Surety Bonds for H-2ALCs 		</a:t>
            </a:r>
            <a:r>
              <a:rPr lang="en-US" sz="2200" dirty="0">
                <a:effectLst/>
                <a:ea typeface="Calibri" panose="020F0502020204030204" pitchFamily="34" charset="0"/>
                <a:cs typeface="Arial" panose="020B0604020202020204" pitchFamily="34" charset="0"/>
              </a:rPr>
              <a:t>20 CFR 655.132				</a:t>
            </a:r>
            <a:r>
              <a:rPr lang="en-US" sz="2200" dirty="0">
                <a:ea typeface="Calibri" panose="020F0502020204030204" pitchFamily="34" charset="0"/>
                <a:cs typeface="Arial" panose="020B0604020202020204" pitchFamily="34" charset="0"/>
              </a:rPr>
              <a:t>				</a:t>
            </a:r>
            <a:r>
              <a:rPr lang="en-US" sz="2200" dirty="0">
                <a:effectLst/>
                <a:ea typeface="Calibri" panose="020F0502020204030204" pitchFamily="34" charset="0"/>
                <a:cs typeface="Arial" panose="020B0604020202020204" pitchFamily="34" charset="0"/>
              </a:rPr>
              <a:t>29 CFR 501.9</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Streamlines H-2ALC bond requirement by implementing a bond form with </a:t>
            </a:r>
            <a:r>
              <a:rPr lang="en-US" sz="1600" b="1" u="sng" dirty="0">
                <a:effectLst/>
                <a:ea typeface="Calibri" panose="020F0502020204030204" pitchFamily="34" charset="0"/>
                <a:cs typeface="Times New Roman" panose="02020603050405020304" pitchFamily="18" charset="0"/>
              </a:rPr>
              <a:t>standardized language </a:t>
            </a:r>
            <a:r>
              <a:rPr lang="en-US" sz="1600" dirty="0">
                <a:effectLst/>
                <a:ea typeface="Calibri" panose="020F0502020204030204" pitchFamily="34" charset="0"/>
                <a:cs typeface="Times New Roman" panose="02020603050405020304" pitchFamily="18" charset="0"/>
              </a:rPr>
              <a:t>and permitting the electronic execution and delivery of surety bonds (once the technological capacity is in place; until then, a scanned copy during filing followed by the original within 30 days). </a:t>
            </a:r>
          </a:p>
          <a:p>
            <a:pPr marL="0" marR="0" lvl="0" indent="0">
              <a:lnSpc>
                <a:spcPct val="107000"/>
              </a:lnSpc>
              <a:spcBef>
                <a:spcPts val="0"/>
              </a:spcBef>
              <a:spcAft>
                <a:spcPts val="0"/>
              </a:spcAft>
              <a:buNone/>
            </a:pP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Adjusts bond amounts annually, using a newly defined term—“average AEWR” </a:t>
            </a:r>
          </a:p>
          <a:p>
            <a:pPr marL="571500" lvl="1" indent="-342900">
              <a:lnSpc>
                <a:spcPct val="107000"/>
              </a:lnSpc>
              <a:spcBef>
                <a:spcPts val="0"/>
              </a:spcBef>
              <a:buFont typeface="Courier New" panose="02070309020205020404" pitchFamily="49" charset="0"/>
              <a:buChar char="o"/>
            </a:pPr>
            <a:r>
              <a:rPr lang="en-US" sz="1600" dirty="0"/>
              <a:t>Average AEWR” is the simple average of the AEWRs applicable to the SOC 45–2092 (Farmworkers and Laborers, Crop, Nursery, and Greenhouse) and published by the OFLC Administrator in accordance with § 655.120. </a:t>
            </a:r>
          </a:p>
          <a:p>
            <a:pPr marL="571500" lvl="1" indent="-342900">
              <a:lnSpc>
                <a:spcPct val="107000"/>
              </a:lnSpc>
              <a:spcBef>
                <a:spcPts val="0"/>
              </a:spcBef>
              <a:buFont typeface="Courier New" panose="02070309020205020404" pitchFamily="49" charset="0"/>
              <a:buChar char="o"/>
            </a:pPr>
            <a:r>
              <a:rPr lang="en-US" sz="1600" dirty="0"/>
              <a:t>The average AEWR remains valid until replaced with an adjusted average AEWR.</a:t>
            </a:r>
          </a:p>
          <a:p>
            <a:pPr marL="571500" lvl="1" indent="-342900">
              <a:lnSpc>
                <a:spcPct val="107000"/>
              </a:lnSpc>
              <a:spcBef>
                <a:spcPts val="0"/>
              </a:spcBef>
              <a:buFont typeface="Courier New" panose="02070309020205020404" pitchFamily="49" charset="0"/>
              <a:buChar char="o"/>
            </a:pPr>
            <a:r>
              <a:rPr lang="en-US" sz="1600" dirty="0">
                <a:effectLst/>
                <a:ea typeface="Calibri" panose="020F0502020204030204" pitchFamily="34" charset="0"/>
                <a:cs typeface="Times New Roman" panose="02020603050405020304" pitchFamily="18" charset="0"/>
              </a:rPr>
              <a:t>Current average AEWR, until adjustment on or around January 1, 2023, is $14.28</a:t>
            </a:r>
          </a:p>
          <a:p>
            <a:pPr marL="228600" lvl="1" indent="0">
              <a:lnSpc>
                <a:spcPct val="107000"/>
              </a:lnSpc>
              <a:spcBef>
                <a:spcPts val="0"/>
              </a:spcBef>
              <a:buNone/>
            </a:pPr>
            <a:endParaRPr lang="en-US" sz="1600" dirty="0">
              <a:effectLst/>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effectLst/>
                <a:ea typeface="Calibri" panose="020F0502020204030204" pitchFamily="34" charset="0"/>
                <a:cs typeface="Times New Roman" panose="02020603050405020304" pitchFamily="18" charset="0"/>
              </a:rPr>
              <a:t>Adjusts bond amounts to reflect crew size, using a national “average AEWR” figure and providing a method for calculating bond amounts for 100+ workers in 50-worker increments. </a:t>
            </a:r>
          </a:p>
          <a:p>
            <a:pPr marL="0" marR="0" lvl="0" indent="0">
              <a:lnSpc>
                <a:spcPct val="107000"/>
              </a:lnSpc>
              <a:spcBef>
                <a:spcPts val="0"/>
              </a:spcBef>
              <a:spcAft>
                <a:spcPts val="0"/>
              </a:spcAft>
              <a:buNone/>
            </a:pPr>
            <a:endParaRPr lang="en-US" sz="1800" dirty="0">
              <a:effectLst/>
              <a:ea typeface="Calibri" panose="020F0502020204030204" pitchFamily="34"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39</a:t>
            </a:fld>
            <a:endParaRPr lang="en-US" dirty="0"/>
          </a:p>
        </p:txBody>
      </p:sp>
    </p:spTree>
    <p:extLst>
      <p:ext uri="{BB962C8B-B14F-4D97-AF65-F5344CB8AC3E}">
        <p14:creationId xmlns:p14="http://schemas.microsoft.com/office/powerpoint/2010/main" val="1970104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Date</a:t>
            </a:r>
          </a:p>
        </p:txBody>
      </p:sp>
      <p:sp>
        <p:nvSpPr>
          <p:cNvPr id="4" name="Content Placeholder 3"/>
          <p:cNvSpPr>
            <a:spLocks noGrp="1"/>
          </p:cNvSpPr>
          <p:nvPr>
            <p:ph sz="half" idx="2"/>
          </p:nvPr>
        </p:nvSpPr>
        <p:spPr>
          <a:xfrm>
            <a:off x="1295400" y="1876302"/>
            <a:ext cx="9928412" cy="4072356"/>
          </a:xfrm>
        </p:spPr>
        <p:txBody>
          <a:bodyPr>
            <a:normAutofit/>
          </a:bodyPr>
          <a:lstStyle/>
          <a:p>
            <a:r>
              <a:rPr lang="en-US" dirty="0">
                <a:effectLst/>
                <a:ea typeface="Arial" panose="020B0604020202020204" pitchFamily="34" charset="0"/>
              </a:rPr>
              <a:t>The 2022 H-2A </a:t>
            </a:r>
            <a:r>
              <a:rPr lang="en-US" dirty="0">
                <a:ea typeface="Arial" panose="020B0604020202020204" pitchFamily="34" charset="0"/>
              </a:rPr>
              <a:t>final rule is effective as of November 14, 2022</a:t>
            </a:r>
          </a:p>
          <a:p>
            <a:r>
              <a:rPr lang="en-US" dirty="0">
                <a:effectLst/>
                <a:ea typeface="Arial" panose="020B0604020202020204" pitchFamily="34" charset="0"/>
              </a:rPr>
              <a:t>A transition provision at 20 CFR 655.102 supports continuity of processing based on the </a:t>
            </a:r>
            <a:r>
              <a:rPr lang="en-US" i="1" dirty="0">
                <a:effectLst/>
                <a:ea typeface="Times New Roman" panose="02020603050405020304" pitchFamily="18" charset="0"/>
              </a:rPr>
              <a:t>H-2A</a:t>
            </a:r>
            <a:r>
              <a:rPr lang="en-US" i="1" dirty="0">
                <a:effectLst/>
                <a:ea typeface="Arial" panose="020B0604020202020204" pitchFamily="34" charset="0"/>
              </a:rPr>
              <a:t> Application for Temporary Employment Certification </a:t>
            </a:r>
            <a:r>
              <a:rPr lang="en-US" dirty="0">
                <a:effectLst/>
                <a:ea typeface="Arial" panose="020B0604020202020204" pitchFamily="34" charset="0"/>
              </a:rPr>
              <a:t>(Form ETA-9142A) filing date and the start date of work for the related job order (Form ETA-790/790A)</a:t>
            </a:r>
          </a:p>
          <a:p>
            <a:pPr marL="233363" indent="0">
              <a:buNone/>
            </a:pPr>
            <a:r>
              <a:rPr lang="en-US" dirty="0">
                <a:solidFill>
                  <a:schemeClr val="accent1">
                    <a:lumMod val="50000"/>
                  </a:schemeClr>
                </a:solidFill>
                <a:effectLst/>
                <a:ea typeface="Arial" panose="020B0604020202020204" pitchFamily="34" charset="0"/>
              </a:rPr>
              <a:t>2010 H-2A final rule procedures apply if: </a:t>
            </a:r>
          </a:p>
          <a:p>
            <a:pPr marL="571500" lvl="1" indent="-342900">
              <a:lnSpc>
                <a:spcPct val="107000"/>
              </a:lnSpc>
              <a:spcBef>
                <a:spcPts val="0"/>
              </a:spcBef>
              <a:buFont typeface="Symbol" panose="05050102010706020507" pitchFamily="18" charset="2"/>
              <a:buChar char=""/>
            </a:pPr>
            <a:r>
              <a:rPr lang="en-US" dirty="0">
                <a:effectLst/>
                <a:ea typeface="Arial" panose="020B0604020202020204" pitchFamily="34" charset="0"/>
              </a:rPr>
              <a:t>The Form ETA-9142A was submitted </a:t>
            </a:r>
            <a:r>
              <a:rPr lang="en-US" u="sng" dirty="0">
                <a:effectLst/>
                <a:ea typeface="Arial" panose="020B0604020202020204" pitchFamily="34" charset="0"/>
              </a:rPr>
              <a:t>before</a:t>
            </a:r>
            <a:r>
              <a:rPr lang="en-US" dirty="0">
                <a:effectLst/>
                <a:ea typeface="Arial" panose="020B0604020202020204" pitchFamily="34" charset="0"/>
              </a:rPr>
              <a:t> November 14, 2022; or </a:t>
            </a:r>
          </a:p>
          <a:p>
            <a:pPr marL="571500" lvl="1" indent="-342900">
              <a:lnSpc>
                <a:spcPct val="107000"/>
              </a:lnSpc>
              <a:spcBef>
                <a:spcPts val="0"/>
              </a:spcBef>
              <a:buFont typeface="Symbol" panose="05050102010706020507" pitchFamily="18" charset="2"/>
              <a:buChar char=""/>
            </a:pPr>
            <a:r>
              <a:rPr lang="en-US" dirty="0">
                <a:effectLst/>
                <a:ea typeface="Arial" panose="020B0604020202020204" pitchFamily="34" charset="0"/>
              </a:rPr>
              <a:t>The Form ETA-9142A was submitted </a:t>
            </a:r>
            <a:r>
              <a:rPr lang="en-US" u="sng" dirty="0">
                <a:effectLst/>
                <a:ea typeface="Arial" panose="020B0604020202020204" pitchFamily="34" charset="0"/>
              </a:rPr>
              <a:t>on or after</a:t>
            </a:r>
            <a:r>
              <a:rPr lang="en-US" dirty="0">
                <a:effectLst/>
                <a:ea typeface="Arial" panose="020B0604020202020204" pitchFamily="34" charset="0"/>
              </a:rPr>
              <a:t> November 14, 2022, with a first date of need no later than February 12, 2023, </a:t>
            </a:r>
            <a:r>
              <a:rPr lang="en-US" i="1" dirty="0">
                <a:effectLst/>
                <a:ea typeface="Arial" panose="020B0604020202020204" pitchFamily="34" charset="0"/>
              </a:rPr>
              <a:t>i.e.</a:t>
            </a:r>
            <a:r>
              <a:rPr lang="en-US" dirty="0">
                <a:effectLst/>
                <a:ea typeface="Arial" panose="020B0604020202020204" pitchFamily="34" charset="0"/>
              </a:rPr>
              <a:t>, 90 days after the effective date of this final rule. </a:t>
            </a:r>
          </a:p>
          <a:p>
            <a:pPr marL="0" marR="0" indent="0">
              <a:lnSpc>
                <a:spcPct val="107000"/>
              </a:lnSpc>
              <a:spcBef>
                <a:spcPts val="0"/>
              </a:spcBef>
              <a:spcAft>
                <a:spcPts val="0"/>
              </a:spcAft>
              <a:buNone/>
            </a:pPr>
            <a:endParaRPr lang="en-US" sz="1800" dirty="0">
              <a:ea typeface="Arial" panose="020B0604020202020204" pitchFamily="34" charset="0"/>
            </a:endParaRPr>
          </a:p>
          <a:p>
            <a:pPr marL="179388" marR="0" indent="0">
              <a:lnSpc>
                <a:spcPct val="107000"/>
              </a:lnSpc>
              <a:spcBef>
                <a:spcPts val="0"/>
              </a:spcBef>
              <a:spcAft>
                <a:spcPts val="0"/>
              </a:spcAft>
              <a:buNone/>
            </a:pPr>
            <a:r>
              <a:rPr lang="en-US" dirty="0">
                <a:solidFill>
                  <a:schemeClr val="accent1">
                    <a:lumMod val="50000"/>
                  </a:schemeClr>
                </a:solidFill>
                <a:ea typeface="Arial" panose="020B0604020202020204" pitchFamily="34" charset="0"/>
              </a:rPr>
              <a:t>2022 H-2A final rule procedures apply if:</a:t>
            </a:r>
            <a:endParaRPr lang="en-US" dirty="0">
              <a:solidFill>
                <a:schemeClr val="accent1">
                  <a:lumMod val="50000"/>
                </a:schemeClr>
              </a:solidFill>
              <a:effectLst/>
              <a:ea typeface="Arial" panose="020B0604020202020204" pitchFamily="34" charset="0"/>
            </a:endParaRPr>
          </a:p>
          <a:p>
            <a:pPr lvl="1">
              <a:lnSpc>
                <a:spcPct val="107000"/>
              </a:lnSpc>
              <a:spcBef>
                <a:spcPts val="0"/>
              </a:spcBef>
            </a:pPr>
            <a:r>
              <a:rPr lang="en-US" dirty="0">
                <a:effectLst/>
                <a:ea typeface="Arial" panose="020B0604020202020204" pitchFamily="34" charset="0"/>
              </a:rPr>
              <a:t>The Form ETA-9142A was submitted </a:t>
            </a:r>
            <a:r>
              <a:rPr lang="en-US" u="sng" dirty="0">
                <a:effectLst/>
                <a:ea typeface="Arial" panose="020B0604020202020204" pitchFamily="34" charset="0"/>
              </a:rPr>
              <a:t>on or after</a:t>
            </a:r>
            <a:r>
              <a:rPr lang="en-US" dirty="0">
                <a:effectLst/>
                <a:ea typeface="Arial" panose="020B0604020202020204" pitchFamily="34" charset="0"/>
              </a:rPr>
              <a:t> November 14, 2022, with a first date of need </a:t>
            </a:r>
            <a:r>
              <a:rPr lang="en-US" u="sng" dirty="0">
                <a:effectLst/>
                <a:ea typeface="Arial" panose="020B0604020202020204" pitchFamily="34" charset="0"/>
              </a:rPr>
              <a:t>on or after</a:t>
            </a:r>
            <a:r>
              <a:rPr lang="en-US" dirty="0">
                <a:effectLst/>
                <a:ea typeface="Arial" panose="020B0604020202020204" pitchFamily="34" charset="0"/>
              </a:rPr>
              <a:t> February 13, 2023</a:t>
            </a:r>
            <a:endParaRPr lang="en-US" dirty="0"/>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4</a:t>
            </a:fld>
            <a:endParaRPr lang="en-US" dirty="0"/>
          </a:p>
        </p:txBody>
      </p:sp>
    </p:spTree>
    <p:extLst>
      <p:ext uri="{BB962C8B-B14F-4D97-AF65-F5344CB8AC3E}">
        <p14:creationId xmlns:p14="http://schemas.microsoft.com/office/powerpoint/2010/main" val="1303127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4"/>
            <a:ext cx="9601200" cy="93060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dirty="0">
                <a:effectLst/>
                <a:latin typeface="Times New Roman" panose="02020603050405020304" pitchFamily="18" charset="0"/>
                <a:ea typeface="Calibri" panose="020F0502020204030204" pitchFamily="34" charset="0"/>
                <a:cs typeface="Arial" panose="020B0604020202020204" pitchFamily="34" charset="0"/>
              </a:rPr>
              <a:t> </a:t>
            </a:r>
            <a:br>
              <a:rPr lang="en-US" sz="2200" dirty="0">
                <a:effectLst/>
                <a:latin typeface="Calibri" panose="020F0502020204030204" pitchFamily="34" charset="0"/>
                <a:ea typeface="Calibri" panose="020F0502020204030204" pitchFamily="34" charset="0"/>
                <a:cs typeface="Arial" panose="020B0604020202020204" pitchFamily="34" charset="0"/>
              </a:rPr>
            </a:br>
            <a:r>
              <a:rPr lang="en-US" sz="2200" dirty="0">
                <a:effectLst/>
                <a:latin typeface="Calibri" panose="020F0502020204030204" pitchFamily="34" charset="0"/>
                <a:ea typeface="Calibri" panose="020F0502020204030204" pitchFamily="34" charset="0"/>
                <a:cs typeface="Arial" panose="020B0604020202020204" pitchFamily="34" charset="0"/>
              </a:rPr>
              <a:t>Average AEWR and Surety Bond Amounts</a:t>
            </a:r>
            <a:r>
              <a:rPr lang="en-US" sz="2200" dirty="0">
                <a:effectLst/>
                <a:ea typeface="Calibri" panose="020F0502020204030204" pitchFamily="34" charset="0"/>
                <a:cs typeface="Arial" panose="020B0604020202020204" pitchFamily="34" charset="0"/>
              </a:rPr>
              <a:t>	</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marR="0">
              <a:lnSpc>
                <a:spcPct val="107000"/>
              </a:lnSpc>
              <a:spcBef>
                <a:spcPts val="0"/>
              </a:spcBef>
              <a:spcAft>
                <a:spcPts val="0"/>
              </a:spcAft>
              <a:buFont typeface="Arial" panose="020B0604020202020204" pitchFamily="34" charset="0"/>
              <a:buChar char="•"/>
            </a:pPr>
            <a:r>
              <a:rPr lang="en-US" sz="2400" dirty="0">
                <a:effectLst/>
                <a:ea typeface="Calibri" panose="020F0502020204030204" pitchFamily="34" charset="0"/>
                <a:cs typeface="Melior"/>
              </a:rPr>
              <a:t>Surety Bond Amounts</a:t>
            </a:r>
          </a:p>
          <a:p>
            <a:pPr marL="0" marR="0" indent="0">
              <a:lnSpc>
                <a:spcPct val="107000"/>
              </a:lnSpc>
              <a:spcBef>
                <a:spcPts val="0"/>
              </a:spcBef>
              <a:spcAft>
                <a:spcPts val="0"/>
              </a:spcAft>
              <a:buNone/>
            </a:pPr>
            <a:endParaRPr lang="en-US" sz="2400" dirty="0">
              <a:effectLst/>
              <a:ea typeface="Calibri" panose="020F0502020204030204" pitchFamily="34" charset="0"/>
              <a:cs typeface="Times New Roman" panose="02020603050405020304" pitchFamily="18" charset="0"/>
            </a:endParaRPr>
          </a:p>
          <a:p>
            <a:pPr lvl="1">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Melior"/>
              </a:rPr>
              <a:t>Fewer than 25 workers= $5,000</a:t>
            </a:r>
            <a:endParaRPr lang="en-US" sz="2400" dirty="0">
              <a:effectLst/>
              <a:ea typeface="Calibri" panose="020F0502020204030204" pitchFamily="34" charset="0"/>
              <a:cs typeface="Times New Roman" panose="02020603050405020304" pitchFamily="18" charset="0"/>
            </a:endParaRPr>
          </a:p>
          <a:p>
            <a:pPr lvl="1">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Melior"/>
              </a:rPr>
              <a:t>25–49 workers= 	$10,000 </a:t>
            </a:r>
            <a:endParaRPr lang="en-US" sz="2400" dirty="0">
              <a:effectLst/>
              <a:ea typeface="Calibri" panose="020F0502020204030204" pitchFamily="34" charset="0"/>
              <a:cs typeface="Times New Roman" panose="02020603050405020304" pitchFamily="18" charset="0"/>
            </a:endParaRPr>
          </a:p>
          <a:p>
            <a:pPr lvl="1">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Melior"/>
              </a:rPr>
              <a:t>50–74 workers= 	$20,000 </a:t>
            </a:r>
            <a:endParaRPr lang="en-US" sz="2400" dirty="0">
              <a:effectLst/>
              <a:ea typeface="Calibri" panose="020F0502020204030204" pitchFamily="34" charset="0"/>
              <a:cs typeface="Times New Roman" panose="02020603050405020304" pitchFamily="18" charset="0"/>
            </a:endParaRPr>
          </a:p>
          <a:p>
            <a:pPr lvl="1">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Melior"/>
              </a:rPr>
              <a:t>75–99 workers= 	$50,000 </a:t>
            </a:r>
            <a:endParaRPr lang="en-US" sz="2400" dirty="0">
              <a:effectLst/>
              <a:ea typeface="Calibri" panose="020F0502020204030204" pitchFamily="34" charset="0"/>
              <a:cs typeface="Times New Roman" panose="02020603050405020304" pitchFamily="18" charset="0"/>
            </a:endParaRPr>
          </a:p>
          <a:p>
            <a:pPr lvl="1">
              <a:lnSpc>
                <a:spcPct val="107000"/>
              </a:lnSpc>
              <a:spcBef>
                <a:spcPts val="0"/>
              </a:spcBef>
              <a:buFont typeface="Courier New" panose="02070309020205020404" pitchFamily="49" charset="0"/>
              <a:buChar char="o"/>
            </a:pPr>
            <a:r>
              <a:rPr lang="en-US" sz="2400" dirty="0">
                <a:effectLst/>
                <a:ea typeface="Calibri" panose="020F0502020204030204" pitchFamily="34" charset="0"/>
                <a:cs typeface="Melior"/>
              </a:rPr>
              <a:t>100 or more worker= $75,000</a:t>
            </a:r>
            <a:endParaRPr lang="en-US" sz="24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ea typeface="Calibri" panose="020F0502020204030204" pitchFamily="34" charset="0"/>
              <a:cs typeface="Melior"/>
            </a:endParaRPr>
          </a:p>
          <a:p>
            <a:pPr marR="0">
              <a:lnSpc>
                <a:spcPct val="107000"/>
              </a:lnSpc>
              <a:spcBef>
                <a:spcPts val="0"/>
              </a:spcBef>
              <a:spcAft>
                <a:spcPts val="0"/>
              </a:spcAft>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R="0">
              <a:lnSpc>
                <a:spcPct val="107000"/>
              </a:lnSpc>
              <a:spcBef>
                <a:spcPts val="0"/>
              </a:spcBef>
              <a:spcAft>
                <a:spcPts val="0"/>
              </a:spcAft>
              <a:buFont typeface="Arial" panose="020B0604020202020204" pitchFamily="34" charset="0"/>
              <a:buChar char="•"/>
            </a:pPr>
            <a:endParaRPr lang="en-US" sz="4000" dirty="0">
              <a:solidFill>
                <a:srgbClr val="FF0000"/>
              </a:solidFill>
              <a:effectLst/>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40</a:t>
            </a:fld>
            <a:endParaRPr lang="en-US" dirty="0"/>
          </a:p>
        </p:txBody>
      </p:sp>
    </p:spTree>
    <p:extLst>
      <p:ext uri="{BB962C8B-B14F-4D97-AF65-F5344CB8AC3E}">
        <p14:creationId xmlns:p14="http://schemas.microsoft.com/office/powerpoint/2010/main" val="14364221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4"/>
            <a:ext cx="9601200" cy="93060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dirty="0">
                <a:effectLst/>
                <a:latin typeface="Calibri" panose="020F0502020204030204" pitchFamily="34" charset="0"/>
                <a:ea typeface="Calibri" panose="020F0502020204030204" pitchFamily="34" charset="0"/>
                <a:cs typeface="Arial" panose="020B0604020202020204" pitchFamily="34" charset="0"/>
              </a:rPr>
              <a:t>New Rule Surety Bond Calculation Example</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marL="57150" marR="0" indent="-285750">
              <a:lnSpc>
                <a:spcPct val="107000"/>
              </a:lnSpc>
              <a:spcBef>
                <a:spcPts val="0"/>
              </a:spcBef>
              <a:spcAft>
                <a:spcPts val="0"/>
              </a:spcAft>
              <a:buFont typeface="Arial" panose="020B0604020202020204" pitchFamily="34" charset="0"/>
              <a:buChar char="•"/>
            </a:pPr>
            <a:r>
              <a:rPr lang="en-US" sz="1800" dirty="0">
                <a:effectLst/>
                <a:ea typeface="Calibri" panose="020F0502020204030204" pitchFamily="34" charset="0"/>
                <a:cs typeface="Melior"/>
              </a:rPr>
              <a:t>For example, for a temporary agricultural labor certification covering 100 workers, the required bond amount would be calculated using the following formula:</a:t>
            </a:r>
            <a:endParaRPr lang="en-US" sz="1800" dirty="0">
              <a:effectLst/>
              <a:ea typeface="Calibri" panose="020F0502020204030204" pitchFamily="34" charset="0"/>
              <a:cs typeface="Times New Roman" panose="02020603050405020304" pitchFamily="18" charset="0"/>
            </a:endParaRPr>
          </a:p>
          <a:p>
            <a:pPr marR="0">
              <a:lnSpc>
                <a:spcPct val="107000"/>
              </a:lnSpc>
              <a:spcBef>
                <a:spcPts val="0"/>
              </a:spcBef>
              <a:spcAft>
                <a:spcPts val="0"/>
              </a:spcAft>
              <a:buFont typeface="Arial" panose="020B0604020202020204" pitchFamily="34" charset="0"/>
              <a:buChar char="•"/>
            </a:pPr>
            <a:endParaRPr lang="en-US" sz="1800" dirty="0">
              <a:effectLst/>
              <a:ea typeface="Calibri" panose="020F0502020204030204" pitchFamily="34" charset="0"/>
              <a:cs typeface="Times New Roman" panose="02020603050405020304" pitchFamily="18" charset="0"/>
            </a:endParaRPr>
          </a:p>
          <a:p>
            <a:pPr marL="57150" marR="0" indent="-285750">
              <a:lnSpc>
                <a:spcPct val="107000"/>
              </a:lnSpc>
              <a:spcBef>
                <a:spcPts val="0"/>
              </a:spcBef>
              <a:spcAft>
                <a:spcPts val="0"/>
              </a:spcAft>
              <a:buFont typeface="Arial" panose="020B0604020202020204" pitchFamily="34" charset="0"/>
              <a:buChar char="•"/>
            </a:pPr>
            <a:r>
              <a:rPr lang="en-US" sz="1800" b="1" dirty="0">
                <a:effectLst/>
                <a:ea typeface="Calibri" panose="020F0502020204030204" pitchFamily="34" charset="0"/>
                <a:cs typeface="Melior"/>
              </a:rPr>
              <a:t>Calculation</a:t>
            </a:r>
          </a:p>
          <a:p>
            <a:pPr marR="0">
              <a:lnSpc>
                <a:spcPct val="107000"/>
              </a:lnSpc>
              <a:spcBef>
                <a:spcPts val="0"/>
              </a:spcBef>
              <a:spcAft>
                <a:spcPts val="0"/>
              </a:spcAft>
              <a:buFont typeface="Arial" panose="020B0604020202020204" pitchFamily="34" charset="0"/>
              <a:buChar char="•"/>
            </a:pPr>
            <a:endParaRPr lang="en-US" sz="1800" b="1" dirty="0">
              <a:effectLst/>
              <a:ea typeface="Calibri" panose="020F0502020204030204" pitchFamily="34" charset="0"/>
              <a:cs typeface="Melior"/>
            </a:endParaRPr>
          </a:p>
          <a:p>
            <a:pPr marL="57150" marR="0" indent="-285750">
              <a:lnSpc>
                <a:spcPct val="107000"/>
              </a:lnSpc>
              <a:spcBef>
                <a:spcPts val="0"/>
              </a:spcBef>
              <a:spcAft>
                <a:spcPts val="0"/>
              </a:spcAft>
              <a:buFont typeface="Arial" panose="020B0604020202020204" pitchFamily="34" charset="0"/>
              <a:buChar char="•"/>
            </a:pPr>
            <a:r>
              <a:rPr lang="en-US" sz="1800" b="1" dirty="0">
                <a:effectLst/>
                <a:ea typeface="Calibri" panose="020F0502020204030204" pitchFamily="34" charset="0"/>
                <a:cs typeface="Melior"/>
              </a:rPr>
              <a:t>$75,000 (base amount)</a:t>
            </a:r>
            <a:r>
              <a:rPr lang="en-US" sz="1800" dirty="0">
                <a:effectLst/>
                <a:ea typeface="Calibri" panose="020F0502020204030204" pitchFamily="34" charset="0"/>
                <a:cs typeface="Symbol" panose="05050102010706020507" pitchFamily="18" charset="2"/>
              </a:rPr>
              <a:t> </a:t>
            </a:r>
            <a:r>
              <a:rPr lang="en-US" sz="1800" b="1" dirty="0">
                <a:effectLst/>
                <a:ea typeface="Calibri" panose="020F0502020204030204" pitchFamily="34" charset="0"/>
                <a:cs typeface="Melior"/>
              </a:rPr>
              <a:t>x (</a:t>
            </a:r>
            <a:r>
              <a:rPr lang="en-US" sz="1800" b="1" u="sng" dirty="0">
                <a:solidFill>
                  <a:srgbClr val="FF0000"/>
                </a:solidFill>
                <a:effectLst/>
                <a:ea typeface="Calibri" panose="020F0502020204030204" pitchFamily="34" charset="0"/>
                <a:cs typeface="Melior"/>
              </a:rPr>
              <a:t>$14.28 </a:t>
            </a:r>
            <a:r>
              <a:rPr lang="en-US" sz="1800" b="1" dirty="0">
                <a:effectLst/>
                <a:ea typeface="Calibri" panose="020F0502020204030204" pitchFamily="34" charset="0"/>
                <a:cs typeface="Melior"/>
              </a:rPr>
              <a:t>(Average AEWR)</a:t>
            </a:r>
            <a:r>
              <a:rPr lang="en-US" sz="1800" b="1" dirty="0">
                <a:effectLst/>
                <a:ea typeface="Calibri" panose="020F0502020204030204" pitchFamily="34" charset="0"/>
                <a:cs typeface="Symbol" panose="05050102010706020507" pitchFamily="18" charset="2"/>
              </a:rPr>
              <a:t>/</a:t>
            </a:r>
            <a:r>
              <a:rPr lang="en-US" sz="1800" b="1" dirty="0">
                <a:effectLst/>
                <a:ea typeface="Calibri" panose="020F0502020204030204" pitchFamily="34" charset="0"/>
                <a:cs typeface="Melior"/>
              </a:rPr>
              <a:t>$9.25)</a:t>
            </a:r>
            <a:r>
              <a:rPr lang="en-US" sz="1800" dirty="0">
                <a:effectLst/>
                <a:ea typeface="Calibri" panose="020F0502020204030204" pitchFamily="34" charset="0"/>
                <a:cs typeface="Melior"/>
              </a:rPr>
              <a:t> </a:t>
            </a:r>
            <a:r>
              <a:rPr lang="en-US" sz="1800" b="1" dirty="0">
                <a:effectLst/>
                <a:ea typeface="Calibri" panose="020F0502020204030204" pitchFamily="34" charset="0"/>
                <a:cs typeface="Melior"/>
              </a:rPr>
              <a:t>= $115,784 (Required bond</a:t>
            </a:r>
            <a:r>
              <a:rPr lang="en-US" sz="1800" b="1" dirty="0">
                <a:effectLst/>
                <a:ea typeface="Calibri" panose="020F0502020204030204" pitchFamily="34" charset="0"/>
                <a:cs typeface="Symbol" panose="05050102010706020507" pitchFamily="18" charset="2"/>
              </a:rPr>
              <a:t> </a:t>
            </a:r>
            <a:r>
              <a:rPr lang="en-US" sz="1800" b="1" dirty="0">
                <a:effectLst/>
                <a:ea typeface="Calibri" panose="020F0502020204030204" pitchFamily="34" charset="0"/>
                <a:cs typeface="Melior"/>
              </a:rPr>
              <a:t>amount)</a:t>
            </a:r>
            <a:r>
              <a:rPr lang="en-US" sz="1800" dirty="0">
                <a:effectLst/>
                <a:ea typeface="Calibri" panose="020F0502020204030204" pitchFamily="34" charset="0"/>
                <a:cs typeface="Melior"/>
              </a:rPr>
              <a:t>.</a:t>
            </a:r>
            <a:endParaRPr lang="en-US" sz="1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ea typeface="Calibri" panose="020F0502020204030204" pitchFamily="34" charset="0"/>
              <a:cs typeface="Melior"/>
            </a:endParaRPr>
          </a:p>
          <a:p>
            <a:pPr marR="0">
              <a:lnSpc>
                <a:spcPct val="107000"/>
              </a:lnSpc>
              <a:spcBef>
                <a:spcPts val="0"/>
              </a:spcBef>
              <a:spcAft>
                <a:spcPts val="0"/>
              </a:spcAft>
              <a:buFont typeface="Arial" panose="020B0604020202020204" pitchFamily="34" charset="0"/>
              <a:buChar char="•"/>
            </a:pPr>
            <a:endParaRPr lang="en-US" sz="1800" dirty="0">
              <a:ea typeface="Calibri" panose="020F0502020204030204" pitchFamily="34" charset="0"/>
              <a:cs typeface="Times New Roman" panose="02020603050405020304" pitchFamily="18" charset="0"/>
            </a:endParaRPr>
          </a:p>
          <a:p>
            <a:pPr marR="0">
              <a:lnSpc>
                <a:spcPct val="107000"/>
              </a:lnSpc>
              <a:spcBef>
                <a:spcPts val="0"/>
              </a:spcBef>
              <a:spcAft>
                <a:spcPts val="0"/>
              </a:spcAft>
              <a:buFont typeface="Arial" panose="020B0604020202020204" pitchFamily="34" charset="0"/>
              <a:buChar char="•"/>
            </a:pPr>
            <a:endParaRPr lang="en-US" sz="4000" dirty="0">
              <a:solidFill>
                <a:srgbClr val="FF0000"/>
              </a:solidFill>
              <a:effectLst/>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41</a:t>
            </a:fld>
            <a:endParaRPr lang="en-US" dirty="0"/>
          </a:p>
        </p:txBody>
      </p:sp>
    </p:spTree>
    <p:extLst>
      <p:ext uri="{BB962C8B-B14F-4D97-AF65-F5344CB8AC3E}">
        <p14:creationId xmlns:p14="http://schemas.microsoft.com/office/powerpoint/2010/main" val="4289582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4"/>
            <a:ext cx="9601200" cy="93060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dirty="0">
                <a:effectLst/>
                <a:latin typeface="Calibri" panose="020F0502020204030204" pitchFamily="34" charset="0"/>
                <a:ea typeface="Calibri" panose="020F0502020204030204" pitchFamily="34" charset="0"/>
                <a:cs typeface="Arial" panose="020B0604020202020204" pitchFamily="34" charset="0"/>
              </a:rPr>
              <a:t>New Rule Surety Bond Calculation For 150 workers or more</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marL="57150" marR="0" indent="-285750">
              <a:lnSpc>
                <a:spcPct val="107000"/>
              </a:lnSpc>
              <a:spcBef>
                <a:spcPts val="0"/>
              </a:spcBef>
              <a:spcAft>
                <a:spcPts val="0"/>
              </a:spcAft>
              <a:buFont typeface="Arial" panose="020B0604020202020204" pitchFamily="34" charset="0"/>
              <a:buChar char="•"/>
            </a:pPr>
            <a:r>
              <a:rPr lang="en-US" sz="1800" dirty="0">
                <a:effectLst/>
                <a:latin typeface="Melior"/>
                <a:ea typeface="Calibri" panose="020F0502020204030204" pitchFamily="34" charset="0"/>
                <a:cs typeface="Melior"/>
              </a:rPr>
              <a:t>For such temporary agricultural labor certifications for applications requesting more than 100 H-2A workers, the bond amount for 100 or more workers is used as the starting point and is increased for each</a:t>
            </a:r>
            <a:r>
              <a:rPr lang="en-US" sz="1800" dirty="0">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Melior"/>
                <a:ea typeface="Calibri" panose="020F0502020204030204" pitchFamily="34" charset="0"/>
                <a:cs typeface="Melior"/>
              </a:rPr>
              <a:t>additional set of 50 workers over 100.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buFont typeface="Arial" panose="020B0604020202020204" pitchFamily="34" charset="0"/>
              <a:buChar char="•"/>
            </a:pPr>
            <a:r>
              <a:rPr lang="en-US" sz="1800" dirty="0">
                <a:effectLst/>
                <a:latin typeface="Melior"/>
                <a:ea typeface="Calibri" panose="020F0502020204030204" pitchFamily="34" charset="0"/>
                <a:cs typeface="Melior"/>
              </a:rPr>
              <a:t>The interval by which the bond amount </a:t>
            </a:r>
            <a:r>
              <a:rPr lang="en-US" sz="1800">
                <a:effectLst/>
                <a:latin typeface="Melior"/>
                <a:ea typeface="Calibri" panose="020F0502020204030204" pitchFamily="34" charset="0"/>
                <a:cs typeface="Melior"/>
              </a:rPr>
              <a:t>increases </a:t>
            </a:r>
            <a:r>
              <a:rPr lang="en-US" sz="1800">
                <a:latin typeface="Melior"/>
                <a:ea typeface="Calibri" panose="020F0502020204030204" pitchFamily="34" charset="0"/>
                <a:cs typeface="Melior"/>
              </a:rPr>
              <a:t>is</a:t>
            </a:r>
            <a:r>
              <a:rPr lang="en-US" sz="1800">
                <a:effectLst/>
                <a:latin typeface="Melior"/>
                <a:ea typeface="Calibri" panose="020F0502020204030204" pitchFamily="34" charset="0"/>
                <a:cs typeface="Melior"/>
              </a:rPr>
              <a:t> </a:t>
            </a:r>
            <a:r>
              <a:rPr lang="en-US" sz="1800" dirty="0">
                <a:effectLst/>
                <a:latin typeface="Melior"/>
                <a:ea typeface="Calibri" panose="020F0502020204030204" pitchFamily="34" charset="0"/>
                <a:cs typeface="Melior"/>
              </a:rPr>
              <a:t>based on the amount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r>
              <a:rPr lang="en-US" sz="1800" dirty="0">
                <a:effectLst/>
                <a:latin typeface="Melior"/>
                <a:ea typeface="Calibri" panose="020F0502020204030204" pitchFamily="34" charset="0"/>
                <a:cs typeface="Melior"/>
              </a:rPr>
              <a:t>of wages earned by 50 workers over a 2- week period and, in its initial implementation, would be calculated using an average AEWR of $14.28 as demonstrated: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0"/>
              </a:spcAft>
              <a:buNone/>
            </a:pPr>
            <a:endParaRPr lang="en-US" sz="1800" b="1" dirty="0">
              <a:effectLst/>
              <a:latin typeface="Melior"/>
              <a:ea typeface="Calibri" panose="020F0502020204030204" pitchFamily="34" charset="0"/>
              <a:cs typeface="Melior"/>
            </a:endParaRPr>
          </a:p>
          <a:p>
            <a:pPr marL="0" marR="0" indent="0">
              <a:lnSpc>
                <a:spcPct val="107000"/>
              </a:lnSpc>
              <a:spcBef>
                <a:spcPts val="0"/>
              </a:spcBef>
              <a:spcAft>
                <a:spcPts val="0"/>
              </a:spcAft>
              <a:buNone/>
            </a:pPr>
            <a:r>
              <a:rPr lang="en-US" sz="1800" b="1" dirty="0">
                <a:effectLst/>
                <a:latin typeface="Melior"/>
                <a:ea typeface="Calibri" panose="020F0502020204030204" pitchFamily="34" charset="0"/>
                <a:cs typeface="Melior"/>
              </a:rPr>
              <a:t>$14.28 (Average AEWR) x 80 hours x 50 workers</a:t>
            </a:r>
            <a:r>
              <a:rPr lang="en-US" sz="1800" dirty="0">
                <a:effectLst/>
                <a:latin typeface="Melior"/>
                <a:ea typeface="Calibri" panose="020F0502020204030204" pitchFamily="34" charset="0"/>
                <a:cs typeface="Melior"/>
              </a:rPr>
              <a:t> </a:t>
            </a:r>
            <a:r>
              <a:rPr lang="en-US" sz="1800" b="1" dirty="0">
                <a:effectLst/>
                <a:latin typeface="Melior"/>
                <a:ea typeface="Calibri" panose="020F0502020204030204" pitchFamily="34" charset="0"/>
                <a:cs typeface="Melior"/>
              </a:rPr>
              <a:t>= $57,120 in additional bond for each additional 50 workers over 100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buFont typeface="Arial" panose="020B0604020202020204" pitchFamily="34" charset="0"/>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0"/>
              </a:spcAft>
              <a:buFont typeface="Arial" panose="020B0604020202020204" pitchFamily="34" charset="0"/>
              <a:buChar char="•"/>
            </a:pPr>
            <a:endParaRPr lang="en-US" sz="4000" dirty="0">
              <a:solidFill>
                <a:srgbClr val="FF0000"/>
              </a:solidFill>
              <a:effectLst/>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42</a:t>
            </a:fld>
            <a:endParaRPr lang="en-US" dirty="0"/>
          </a:p>
        </p:txBody>
      </p:sp>
    </p:spTree>
    <p:extLst>
      <p:ext uri="{BB962C8B-B14F-4D97-AF65-F5344CB8AC3E}">
        <p14:creationId xmlns:p14="http://schemas.microsoft.com/office/powerpoint/2010/main" val="18973994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4"/>
            <a:ext cx="9601200" cy="93060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dirty="0">
                <a:effectLst/>
                <a:latin typeface="Calibri" panose="020F0502020204030204" pitchFamily="34" charset="0"/>
                <a:ea typeface="Calibri" panose="020F0502020204030204" pitchFamily="34" charset="0"/>
                <a:cs typeface="Arial" panose="020B0604020202020204" pitchFamily="34" charset="0"/>
              </a:rPr>
              <a:t>New Rule Surety Bond Calculation For 150 workers or more</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marL="0" marR="0" indent="0">
              <a:lnSpc>
                <a:spcPct val="107000"/>
              </a:lnSpc>
              <a:spcBef>
                <a:spcPts val="0"/>
              </a:spcBef>
              <a:spcAft>
                <a:spcPts val="0"/>
              </a:spcAft>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SimSun" panose="02010600030101010101" pitchFamily="2" charset="-122"/>
                <a:cs typeface="Times New Roman" panose="02020603050405020304" pitchFamily="18" charset="0"/>
              </a:rPr>
              <a:t>For example, an employer’s application for certification of 275 H-2A workers would require a bond amount of $287,184 (the bond amount for 100 workers, currently $115,784, plus an additional surety of $171,360, the bond amount for the 3 additional full sets of 50 workers after the first 100 workers) </a:t>
            </a:r>
          </a:p>
          <a:p>
            <a:pPr marR="0" indent="0">
              <a:spcBef>
                <a:spcPts val="0"/>
              </a:spcBef>
              <a:spcAft>
                <a:spcPts val="0"/>
              </a:spcAft>
              <a:buNone/>
            </a:pPr>
            <a:endParaRPr lang="en-US" sz="1800" dirty="0">
              <a:effectLst/>
              <a:latin typeface="Calibri" panose="020F0502020204030204" pitchFamily="34" charset="0"/>
              <a:ea typeface="SimSun" panose="02010600030101010101" pitchFamily="2" charset="-122"/>
            </a:endParaRPr>
          </a:p>
          <a:p>
            <a:pPr marL="342900" marR="0" lvl="0" indent="-342900">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SimSun" panose="02010600030101010101" pitchFamily="2" charset="-122"/>
                <a:cs typeface="Times New Roman" panose="02020603050405020304" pitchFamily="18" charset="0"/>
              </a:rPr>
              <a:t>The total bond amount is calculated by determining the number of each additional full set of 50 H-2A workers beyond the first 100 H-2A workers requested.  In this example, the employer requests 3 additional full sets of 50 H-2A workers.  The last 25 H-2A workers requested does not impact the required bond amount calculation.</a:t>
            </a:r>
          </a:p>
          <a:p>
            <a:pPr marR="0">
              <a:lnSpc>
                <a:spcPct val="107000"/>
              </a:lnSpc>
              <a:spcBef>
                <a:spcPts val="0"/>
              </a:spcBef>
              <a:spcAft>
                <a:spcPts val="0"/>
              </a:spcAft>
              <a:buFont typeface="Arial" panose="020B0604020202020204" pitchFamily="34" charset="0"/>
              <a:buChar char="•"/>
            </a:pPr>
            <a:endParaRPr lang="en-US" sz="4000" dirty="0">
              <a:solidFill>
                <a:srgbClr val="FF0000"/>
              </a:solidFill>
              <a:effectLst/>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43</a:t>
            </a:fld>
            <a:endParaRPr lang="en-US" dirty="0"/>
          </a:p>
        </p:txBody>
      </p:sp>
    </p:spTree>
    <p:extLst>
      <p:ext uri="{BB962C8B-B14F-4D97-AF65-F5344CB8AC3E}">
        <p14:creationId xmlns:p14="http://schemas.microsoft.com/office/powerpoint/2010/main" val="1188170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9EADF-6B87-9F7A-E041-ECF6B9A82451}"/>
              </a:ext>
            </a:extLst>
          </p:cNvPr>
          <p:cNvSpPr>
            <a:spLocks noGrp="1"/>
          </p:cNvSpPr>
          <p:nvPr>
            <p:ph type="title"/>
          </p:nvPr>
        </p:nvSpPr>
        <p:spPr>
          <a:xfrm>
            <a:off x="1295400" y="909344"/>
            <a:ext cx="9601200" cy="930608"/>
          </a:xfrm>
        </p:spPr>
        <p:txBody>
          <a:bodyPr>
            <a:normAutofit fontScale="90000"/>
          </a:bodyPr>
          <a:lstStyle/>
          <a:p>
            <a:pPr>
              <a:lnSpc>
                <a:spcPct val="107000"/>
              </a:lnSpc>
              <a:spcBef>
                <a:spcPts val="0"/>
              </a:spcBef>
              <a:spcAft>
                <a:spcPts val="800"/>
              </a:spcAft>
            </a:pP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1800" dirty="0">
                <a:effectLst/>
                <a:latin typeface="Times New Roman" panose="02020603050405020304" pitchFamily="18" charset="0"/>
                <a:ea typeface="Calibri" panose="020F0502020204030204" pitchFamily="34" charset="0"/>
                <a:cs typeface="Arial" panose="020B0604020202020204" pitchFamily="34" charset="0"/>
              </a:rPr>
              <a:t> </a:t>
            </a:r>
            <a:br>
              <a:rPr lang="en-US" sz="1800" dirty="0">
                <a:effectLst/>
                <a:latin typeface="Calibri" panose="020F0502020204030204" pitchFamily="34" charset="0"/>
                <a:ea typeface="Calibri" panose="020F0502020204030204" pitchFamily="34" charset="0"/>
                <a:cs typeface="Arial" panose="020B0604020202020204" pitchFamily="34" charset="0"/>
              </a:rPr>
            </a:br>
            <a:r>
              <a:rPr lang="en-US" sz="2200" dirty="0">
                <a:effectLst/>
                <a:latin typeface="Calibri" panose="020F0502020204030204" pitchFamily="34" charset="0"/>
                <a:ea typeface="Calibri" panose="020F0502020204030204" pitchFamily="34" charset="0"/>
                <a:cs typeface="Arial" panose="020B0604020202020204" pitchFamily="34" charset="0"/>
              </a:rPr>
              <a:t>New Rule Surety Bond Calculation For 150 workers or more</a:t>
            </a:r>
            <a:endParaRPr lang="en-US" sz="2200" dirty="0"/>
          </a:p>
        </p:txBody>
      </p:sp>
      <p:sp>
        <p:nvSpPr>
          <p:cNvPr id="3" name="Content Placeholder 2">
            <a:extLst>
              <a:ext uri="{FF2B5EF4-FFF2-40B4-BE49-F238E27FC236}">
                <a16:creationId xmlns:a16="http://schemas.microsoft.com/office/drawing/2014/main" id="{16B0D19A-AB01-7301-8A63-4FFE8D792756}"/>
              </a:ext>
            </a:extLst>
          </p:cNvPr>
          <p:cNvSpPr>
            <a:spLocks noGrp="1"/>
          </p:cNvSpPr>
          <p:nvPr>
            <p:ph idx="1"/>
          </p:nvPr>
        </p:nvSpPr>
        <p:spPr>
          <a:xfrm>
            <a:off x="1295400" y="1981201"/>
            <a:ext cx="9601200" cy="3967456"/>
          </a:xfrm>
        </p:spPr>
        <p:txBody>
          <a:bodyPr>
            <a:normAutofit/>
          </a:bodyPr>
          <a:lstStyle/>
          <a:p>
            <a:pPr marR="0">
              <a:lnSpc>
                <a:spcPct val="107000"/>
              </a:lnSpc>
              <a:spcBef>
                <a:spcPts val="0"/>
              </a:spcBef>
              <a:spcAft>
                <a:spcPts val="0"/>
              </a:spcAft>
              <a:buFont typeface="Arial" panose="020B0604020202020204" pitchFamily="34" charset="0"/>
              <a:buChar char="•"/>
            </a:pPr>
            <a:endParaRPr lang="en-US" sz="4000" dirty="0">
              <a:solidFill>
                <a:srgbClr val="FF0000"/>
              </a:solidFill>
              <a:effectLst/>
              <a:ea typeface="Calibri" panose="020F0502020204030204" pitchFamily="34" charset="0"/>
              <a:cs typeface="Arial" panose="020B0604020202020204" pitchFamily="34" charset="0"/>
            </a:endParaRPr>
          </a:p>
          <a:p>
            <a:endParaRPr lang="en-US" dirty="0"/>
          </a:p>
        </p:txBody>
      </p:sp>
      <p:sp>
        <p:nvSpPr>
          <p:cNvPr id="4" name="Footer Placeholder 3">
            <a:extLst>
              <a:ext uri="{FF2B5EF4-FFF2-40B4-BE49-F238E27FC236}">
                <a16:creationId xmlns:a16="http://schemas.microsoft.com/office/drawing/2014/main" id="{408CECEA-5D8F-4D52-5ECD-B3B86DF3DD1C}"/>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2C6AC4F8-5251-5D69-E345-95E1A60D9237}"/>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DC1F15D6-3BC9-93A6-2D30-968B58F4D66D}"/>
              </a:ext>
            </a:extLst>
          </p:cNvPr>
          <p:cNvSpPr>
            <a:spLocks noGrp="1"/>
          </p:cNvSpPr>
          <p:nvPr>
            <p:ph type="sldNum" sz="quarter" idx="12"/>
          </p:nvPr>
        </p:nvSpPr>
        <p:spPr/>
        <p:txBody>
          <a:bodyPr/>
          <a:lstStyle/>
          <a:p>
            <a:fld id="{E31375A4-56A4-47D6-9801-1991572033F7}" type="slidenum">
              <a:rPr lang="en-US" smtClean="0"/>
              <a:t>44</a:t>
            </a:fld>
            <a:endParaRPr lang="en-US" dirty="0"/>
          </a:p>
        </p:txBody>
      </p:sp>
      <p:pic>
        <p:nvPicPr>
          <p:cNvPr id="7" name="Picture 6" descr="Graphical user interface, application, Word&#10;&#10;Description automatically generated">
            <a:extLst>
              <a:ext uri="{FF2B5EF4-FFF2-40B4-BE49-F238E27FC236}">
                <a16:creationId xmlns:a16="http://schemas.microsoft.com/office/drawing/2014/main" id="{9BDEE0CF-806C-82E9-05DC-366C843F4CEB}"/>
              </a:ext>
            </a:extLst>
          </p:cNvPr>
          <p:cNvPicPr>
            <a:picLocks noChangeAspect="1"/>
          </p:cNvPicPr>
          <p:nvPr/>
        </p:nvPicPr>
        <p:blipFill rotWithShape="1">
          <a:blip r:embed="rId2"/>
          <a:srcRect l="31944" t="27350" r="26068" b="11871"/>
          <a:stretch/>
        </p:blipFill>
        <p:spPr bwMode="auto">
          <a:xfrm>
            <a:off x="2111829" y="2057400"/>
            <a:ext cx="8044542" cy="3891256"/>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5412986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F. Declaration of Employer and Attorney Agent</a:t>
            </a:r>
            <a:endParaRPr lang="en-US" sz="20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45</a:t>
            </a:fld>
            <a:endParaRPr lang="en-US" dirty="0"/>
          </a:p>
        </p:txBody>
      </p:sp>
      <p:pic>
        <p:nvPicPr>
          <p:cNvPr id="3" name="Picture 2" descr="Graphical user interface, application, Word&#10;&#10;Description automatically generated">
            <a:extLst>
              <a:ext uri="{FF2B5EF4-FFF2-40B4-BE49-F238E27FC236}">
                <a16:creationId xmlns:a16="http://schemas.microsoft.com/office/drawing/2014/main" id="{70887218-FB6A-C249-D9D6-FA0080E1A048}"/>
              </a:ext>
            </a:extLst>
          </p:cNvPr>
          <p:cNvPicPr>
            <a:picLocks noChangeAspect="1"/>
          </p:cNvPicPr>
          <p:nvPr/>
        </p:nvPicPr>
        <p:blipFill rotWithShape="1">
          <a:blip r:embed="rId2"/>
          <a:srcRect l="28935" t="26337" r="29244" b="49246"/>
          <a:stretch/>
        </p:blipFill>
        <p:spPr bwMode="auto">
          <a:xfrm>
            <a:off x="1536041" y="2863850"/>
            <a:ext cx="9459061" cy="3084807"/>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977101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908306"/>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000" b="1" dirty="0">
                <a:effectLst/>
                <a:ea typeface="Calibri" panose="020F0502020204030204" pitchFamily="34" charset="0"/>
                <a:cs typeface="Arial" panose="020B0604020202020204" pitchFamily="34" charset="0"/>
              </a:rPr>
              <a:t>Section G. Preparer</a:t>
            </a:r>
            <a:endParaRPr lang="en-US" sz="20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46</a:t>
            </a:fld>
            <a:endParaRPr lang="en-US" dirty="0"/>
          </a:p>
        </p:txBody>
      </p:sp>
      <p:pic>
        <p:nvPicPr>
          <p:cNvPr id="3" name="Picture 2" descr="Graphical user interface, application, Word&#10;&#10;Description automatically generated">
            <a:extLst>
              <a:ext uri="{FF2B5EF4-FFF2-40B4-BE49-F238E27FC236}">
                <a16:creationId xmlns:a16="http://schemas.microsoft.com/office/drawing/2014/main" id="{B0A8A638-F62E-F99D-2AE7-02C639478FC6}"/>
              </a:ext>
            </a:extLst>
          </p:cNvPr>
          <p:cNvPicPr>
            <a:picLocks noChangeAspect="1"/>
          </p:cNvPicPr>
          <p:nvPr/>
        </p:nvPicPr>
        <p:blipFill rotWithShape="1">
          <a:blip r:embed="rId2"/>
          <a:srcRect l="28935" t="50480" r="29244" b="27435"/>
          <a:stretch/>
        </p:blipFill>
        <p:spPr bwMode="auto">
          <a:xfrm>
            <a:off x="1326995" y="2341756"/>
            <a:ext cx="9569605" cy="3606901"/>
          </a:xfrm>
          <a:prstGeom prst="rect">
            <a:avLst/>
          </a:prstGeom>
          <a:ln w="228600" cap="sq" cmpd="thickThin">
            <a:solidFill>
              <a:schemeClr val="accent2"/>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11422639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0E4F0E70-41A7-DD16-A1F2-5A04A46115C3}"/>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6" name="Date Placeholder 5">
            <a:extLst>
              <a:ext uri="{FF2B5EF4-FFF2-40B4-BE49-F238E27FC236}">
                <a16:creationId xmlns:a16="http://schemas.microsoft.com/office/drawing/2014/main" id="{E052FE77-1E51-2972-6991-D4C08C1E7A61}"/>
              </a:ext>
            </a:extLst>
          </p:cNvPr>
          <p:cNvSpPr>
            <a:spLocks noGrp="1"/>
          </p:cNvSpPr>
          <p:nvPr>
            <p:ph type="dt" sz="half" idx="10"/>
          </p:nvPr>
        </p:nvSpPr>
        <p:spPr/>
        <p:txBody>
          <a:bodyPr/>
          <a:lstStyle/>
          <a:p>
            <a:r>
              <a:rPr lang="en-US" dirty="0"/>
              <a:t>11/17/2022</a:t>
            </a:r>
          </a:p>
        </p:txBody>
      </p:sp>
      <p:sp>
        <p:nvSpPr>
          <p:cNvPr id="7" name="Slide Number Placeholder 6">
            <a:extLst>
              <a:ext uri="{FF2B5EF4-FFF2-40B4-BE49-F238E27FC236}">
                <a16:creationId xmlns:a16="http://schemas.microsoft.com/office/drawing/2014/main" id="{4694274B-56AC-2E4E-04C3-B9FA747341A6}"/>
              </a:ext>
            </a:extLst>
          </p:cNvPr>
          <p:cNvSpPr>
            <a:spLocks noGrp="1"/>
          </p:cNvSpPr>
          <p:nvPr>
            <p:ph type="sldNum" sz="quarter" idx="12"/>
          </p:nvPr>
        </p:nvSpPr>
        <p:spPr/>
        <p:txBody>
          <a:bodyPr/>
          <a:lstStyle/>
          <a:p>
            <a:fld id="{E31375A4-56A4-47D6-9801-1991572033F7}" type="slidenum">
              <a:rPr lang="en-US" smtClean="0"/>
              <a:t>47</a:t>
            </a:fld>
            <a:endParaRPr lang="en-US" dirty="0"/>
          </a:p>
        </p:txBody>
      </p:sp>
      <p:pic>
        <p:nvPicPr>
          <p:cNvPr id="3074" name="Graphic 3">
            <a:extLst>
              <a:ext uri="{FF2B5EF4-FFF2-40B4-BE49-F238E27FC236}">
                <a16:creationId xmlns:a16="http://schemas.microsoft.com/office/drawing/2014/main" id="{4DE8CFF1-8BB5-EA00-C607-2A75FC457A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1743" y="1360714"/>
            <a:ext cx="10297886" cy="4587944"/>
          </a:xfrm>
          <a:prstGeom prst="rect">
            <a:avLst/>
          </a:prstGeom>
          <a:ln w="228600" cap="sq" cmpd="thickThin">
            <a:solidFill>
              <a:schemeClr val="accent3"/>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17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FLAG Filing Preparations</a:t>
            </a:r>
          </a:p>
        </p:txBody>
      </p:sp>
      <p:sp>
        <p:nvSpPr>
          <p:cNvPr id="4" name="Content Placeholder 3"/>
          <p:cNvSpPr>
            <a:spLocks noGrp="1"/>
          </p:cNvSpPr>
          <p:nvPr>
            <p:ph sz="half" idx="2"/>
          </p:nvPr>
        </p:nvSpPr>
        <p:spPr>
          <a:xfrm>
            <a:off x="1295400" y="1876302"/>
            <a:ext cx="9928412" cy="4072356"/>
          </a:xfrm>
        </p:spPr>
        <p:txBody>
          <a:bodyPr>
            <a:normAutofit/>
          </a:bodyPr>
          <a:lstStyle/>
          <a:p>
            <a:r>
              <a:rPr lang="en-US" dirty="0">
                <a:effectLst/>
                <a:ea typeface="Arial" panose="020B0604020202020204" pitchFamily="34" charset="0"/>
              </a:rPr>
              <a:t>The Form ETA-790/790A for 2022 H-2A final rule is scheduled to be released in FLAG on </a:t>
            </a:r>
            <a:r>
              <a:rPr lang="en-US" b="1" dirty="0">
                <a:effectLst/>
                <a:ea typeface="Arial" panose="020B0604020202020204" pitchFamily="34" charset="0"/>
              </a:rPr>
              <a:t>November 30, 2022</a:t>
            </a:r>
            <a:endParaRPr lang="en-US" b="1" dirty="0">
              <a:ea typeface="Arial" panose="020B0604020202020204" pitchFamily="34" charset="0"/>
            </a:endParaRPr>
          </a:p>
          <a:p>
            <a:r>
              <a:rPr lang="en-US" dirty="0">
                <a:effectLst/>
                <a:ea typeface="Arial" panose="020B0604020202020204" pitchFamily="34" charset="0"/>
              </a:rPr>
              <a:t>The 790A Case Reuse feature will be limited on the first time an external filer is completing a 2022 Rule Form 790/790A in FLAG</a:t>
            </a:r>
          </a:p>
          <a:p>
            <a:pPr marL="0" indent="0">
              <a:buNone/>
            </a:pPr>
            <a:endParaRPr lang="en-US" dirty="0">
              <a:effectLst/>
              <a:ea typeface="Arial" panose="020B0604020202020204" pitchFamily="34" charset="0"/>
            </a:endParaRPr>
          </a:p>
          <a:p>
            <a:pPr marL="0" indent="0">
              <a:buNone/>
            </a:pPr>
            <a:endParaRPr lang="en-US" dirty="0">
              <a:ea typeface="Arial" panose="020B0604020202020204" pitchFamily="34" charset="0"/>
            </a:endParaRPr>
          </a:p>
          <a:p>
            <a:pPr marL="0" indent="0">
              <a:buNone/>
            </a:pPr>
            <a:endParaRPr lang="en-US" dirty="0">
              <a:effectLst/>
              <a:ea typeface="Arial" panose="020B0604020202020204" pitchFamily="34" charset="0"/>
            </a:endParaRPr>
          </a:p>
          <a:p>
            <a:pPr marL="0" indent="0">
              <a:buNone/>
            </a:pPr>
            <a:endParaRPr lang="en-US" dirty="0">
              <a:ea typeface="Arial" panose="020B0604020202020204" pitchFamily="34" charset="0"/>
            </a:endParaRPr>
          </a:p>
          <a:p>
            <a:pPr marL="0" indent="0">
              <a:buNone/>
            </a:pPr>
            <a:endParaRPr lang="en-US" dirty="0">
              <a:effectLst/>
              <a:ea typeface="Arial" panose="020B0604020202020204" pitchFamily="34" charset="0"/>
            </a:endParaRP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5</a:t>
            </a:fld>
            <a:endParaRPr lang="en-US" dirty="0"/>
          </a:p>
        </p:txBody>
      </p:sp>
      <p:pic>
        <p:nvPicPr>
          <p:cNvPr id="3" name="Picture 2">
            <a:extLst>
              <a:ext uri="{FF2B5EF4-FFF2-40B4-BE49-F238E27FC236}">
                <a16:creationId xmlns:a16="http://schemas.microsoft.com/office/drawing/2014/main" id="{8974CACB-BFC6-A939-19B0-F559D89B860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4013" y="3603171"/>
            <a:ext cx="7321550" cy="2209800"/>
          </a:xfrm>
          <a:prstGeom prst="rect">
            <a:avLst/>
          </a:prstGeom>
          <a:noFill/>
          <a:ln>
            <a:noFill/>
          </a:ln>
        </p:spPr>
      </p:pic>
    </p:spTree>
    <p:extLst>
      <p:ext uri="{BB962C8B-B14F-4D97-AF65-F5344CB8AC3E}">
        <p14:creationId xmlns:p14="http://schemas.microsoft.com/office/powerpoint/2010/main" val="2114859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FLAG Filing Preparations</a:t>
            </a:r>
          </a:p>
        </p:txBody>
      </p:sp>
      <p:sp>
        <p:nvSpPr>
          <p:cNvPr id="4" name="Content Placeholder 3"/>
          <p:cNvSpPr>
            <a:spLocks noGrp="1"/>
          </p:cNvSpPr>
          <p:nvPr>
            <p:ph sz="half" idx="2"/>
          </p:nvPr>
        </p:nvSpPr>
        <p:spPr>
          <a:xfrm>
            <a:off x="1295400" y="1876302"/>
            <a:ext cx="9928412" cy="4072356"/>
          </a:xfrm>
        </p:spPr>
        <p:txBody>
          <a:bodyPr>
            <a:normAutofit/>
          </a:bodyPr>
          <a:lstStyle/>
          <a:p>
            <a:r>
              <a:rPr lang="en-US" dirty="0">
                <a:effectLst/>
                <a:ea typeface="Arial" panose="020B0604020202020204" pitchFamily="34" charset="0"/>
              </a:rPr>
              <a:t>The external filer will be able to complete either the 2010 or 2022 version of Forms 790/790A depending on the answer to item A.3</a:t>
            </a:r>
            <a:endParaRPr lang="en-US" b="1" dirty="0">
              <a:ea typeface="Arial" panose="020B0604020202020204" pitchFamily="34" charset="0"/>
            </a:endParaRPr>
          </a:p>
          <a:p>
            <a:pPr marL="0" indent="0">
              <a:buNone/>
            </a:pPr>
            <a:endParaRPr lang="en-US" dirty="0">
              <a:effectLst/>
              <a:ea typeface="Arial" panose="020B0604020202020204" pitchFamily="34" charset="0"/>
            </a:endParaRPr>
          </a:p>
          <a:p>
            <a:pPr marL="0" indent="0">
              <a:buNone/>
            </a:pPr>
            <a:endParaRPr lang="en-US" dirty="0">
              <a:ea typeface="Arial" panose="020B0604020202020204" pitchFamily="34" charset="0"/>
            </a:endParaRPr>
          </a:p>
          <a:p>
            <a:pPr marL="0" indent="0">
              <a:buNone/>
            </a:pPr>
            <a:endParaRPr lang="en-US" dirty="0">
              <a:effectLst/>
              <a:ea typeface="Arial" panose="020B0604020202020204" pitchFamily="34" charset="0"/>
            </a:endParaRPr>
          </a:p>
          <a:p>
            <a:pPr marL="0" indent="0">
              <a:buNone/>
            </a:pPr>
            <a:endParaRPr lang="en-US" dirty="0">
              <a:effectLst/>
              <a:ea typeface="Arial" panose="020B0604020202020204" pitchFamily="34" charset="0"/>
            </a:endParaRP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6</a:t>
            </a:fld>
            <a:endParaRPr lang="en-US" dirty="0"/>
          </a:p>
        </p:txBody>
      </p:sp>
      <p:pic>
        <p:nvPicPr>
          <p:cNvPr id="5" name="Picture 4" descr="Graphical user interface, text, application, email&#10;&#10;Description automatically generated">
            <a:extLst>
              <a:ext uri="{FF2B5EF4-FFF2-40B4-BE49-F238E27FC236}">
                <a16:creationId xmlns:a16="http://schemas.microsoft.com/office/drawing/2014/main" id="{38DB2403-B050-8567-CC8D-08CBEB8D1B55}"/>
              </a:ext>
            </a:extLst>
          </p:cNvPr>
          <p:cNvPicPr>
            <a:picLocks noChangeAspect="1"/>
          </p:cNvPicPr>
          <p:nvPr/>
        </p:nvPicPr>
        <p:blipFill rotWithShape="1">
          <a:blip r:embed="rId2">
            <a:extLst>
              <a:ext uri="{28A0092B-C50C-407E-A947-70E740481C1C}">
                <a14:useLocalDpi xmlns:a14="http://schemas.microsoft.com/office/drawing/2010/main" val="0"/>
              </a:ext>
            </a:extLst>
          </a:blip>
          <a:srcRect b="69095"/>
          <a:stretch/>
        </p:blipFill>
        <p:spPr bwMode="auto">
          <a:xfrm>
            <a:off x="1643743" y="2547257"/>
            <a:ext cx="5943600" cy="1428329"/>
          </a:xfrm>
          <a:prstGeom prst="rect">
            <a:avLst/>
          </a:prstGeom>
          <a:noFill/>
          <a:ln>
            <a:noFill/>
          </a:ln>
          <a:extLst>
            <a:ext uri="{53640926-AAD7-44D8-BBD7-CCE9431645EC}">
              <a14:shadowObscured xmlns:a14="http://schemas.microsoft.com/office/drawing/2010/main"/>
            </a:ext>
          </a:extLst>
        </p:spPr>
      </p:pic>
      <p:pic>
        <p:nvPicPr>
          <p:cNvPr id="6" name="Picture 5" descr="Graphical user interface, text, application, email&#10;&#10;Description automatically generated">
            <a:extLst>
              <a:ext uri="{FF2B5EF4-FFF2-40B4-BE49-F238E27FC236}">
                <a16:creationId xmlns:a16="http://schemas.microsoft.com/office/drawing/2014/main" id="{B4D6CA95-57E3-B2B5-194E-BD9AA46E91C1}"/>
              </a:ext>
            </a:extLst>
          </p:cNvPr>
          <p:cNvPicPr>
            <a:picLocks noChangeAspect="1"/>
          </p:cNvPicPr>
          <p:nvPr/>
        </p:nvPicPr>
        <p:blipFill rotWithShape="1">
          <a:blip r:embed="rId2">
            <a:extLst>
              <a:ext uri="{28A0092B-C50C-407E-A947-70E740481C1C}">
                <a14:useLocalDpi xmlns:a14="http://schemas.microsoft.com/office/drawing/2010/main" val="0"/>
              </a:ext>
            </a:extLst>
          </a:blip>
          <a:srcRect t="51719"/>
          <a:stretch/>
        </p:blipFill>
        <p:spPr bwMode="auto">
          <a:xfrm>
            <a:off x="1426028" y="4205650"/>
            <a:ext cx="8994680" cy="1585549"/>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0323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FLAG Filing Preparations</a:t>
            </a:r>
          </a:p>
        </p:txBody>
      </p:sp>
      <p:sp>
        <p:nvSpPr>
          <p:cNvPr id="4" name="Content Placeholder 3"/>
          <p:cNvSpPr>
            <a:spLocks noGrp="1"/>
          </p:cNvSpPr>
          <p:nvPr>
            <p:ph sz="half" idx="2"/>
          </p:nvPr>
        </p:nvSpPr>
        <p:spPr>
          <a:xfrm>
            <a:off x="1295400" y="1876302"/>
            <a:ext cx="9928412" cy="4072356"/>
          </a:xfrm>
        </p:spPr>
        <p:txBody>
          <a:bodyPr>
            <a:normAutofit/>
          </a:bodyPr>
          <a:lstStyle/>
          <a:p>
            <a:pPr marL="0" indent="0">
              <a:buNone/>
            </a:pPr>
            <a:endParaRPr lang="en-US" dirty="0">
              <a:ea typeface="Arial" panose="020B0604020202020204" pitchFamily="34" charset="0"/>
            </a:endParaRPr>
          </a:p>
          <a:p>
            <a:r>
              <a:rPr lang="en-US" dirty="0">
                <a:effectLst/>
                <a:ea typeface="Arial" panose="020B0604020202020204" pitchFamily="34" charset="0"/>
              </a:rPr>
              <a:t>The Form ETA-9142A for 2022 H-2A final rule is scheduled to be implemented in FLAG on</a:t>
            </a:r>
            <a:r>
              <a:rPr lang="en-US" dirty="0">
                <a:solidFill>
                  <a:srgbClr val="FF0000"/>
                </a:solidFill>
                <a:effectLst/>
                <a:ea typeface="Arial" panose="020B0604020202020204" pitchFamily="34" charset="0"/>
              </a:rPr>
              <a:t> </a:t>
            </a:r>
            <a:r>
              <a:rPr lang="en-US" dirty="0">
                <a:effectLst/>
                <a:ea typeface="Arial" panose="020B0604020202020204" pitchFamily="34" charset="0"/>
              </a:rPr>
              <a:t>December 15, 2022</a:t>
            </a:r>
          </a:p>
          <a:p>
            <a:endParaRPr lang="en-US" dirty="0">
              <a:effectLst/>
              <a:ea typeface="Calibri" panose="020F0502020204030204" pitchFamily="34" charset="0"/>
            </a:endParaRPr>
          </a:p>
          <a:p>
            <a:r>
              <a:rPr lang="en-US" dirty="0">
                <a:effectLst/>
                <a:ea typeface="Calibri" panose="020F0502020204030204" pitchFamily="34" charset="0"/>
              </a:rPr>
              <a:t>New Housing Inspection Results and Notifications coming soon – filers will be notified when a housing location is inspected and the status of that inspection</a:t>
            </a:r>
          </a:p>
          <a:p>
            <a:endParaRPr lang="en-US" dirty="0">
              <a:ea typeface="Arial" panose="020B0604020202020204" pitchFamily="34" charset="0"/>
            </a:endParaRPr>
          </a:p>
          <a:p>
            <a:endParaRPr lang="en-US" dirty="0">
              <a:ea typeface="Arial" panose="020B0604020202020204" pitchFamily="34" charset="0"/>
            </a:endParaRPr>
          </a:p>
          <a:p>
            <a:pPr marL="0" marR="0" indent="0">
              <a:lnSpc>
                <a:spcPct val="107000"/>
              </a:lnSpc>
              <a:spcBef>
                <a:spcPts val="0"/>
              </a:spcBef>
              <a:spcAft>
                <a:spcPts val="0"/>
              </a:spcAft>
              <a:buNone/>
            </a:pPr>
            <a:endParaRPr lang="en-US" sz="1800" dirty="0">
              <a:ea typeface="Arial" panose="020B0604020202020204" pitchFamily="34" charset="0"/>
            </a:endParaRPr>
          </a:p>
          <a:p>
            <a:pPr marL="0" marR="0" indent="0">
              <a:lnSpc>
                <a:spcPct val="107000"/>
              </a:lnSpc>
              <a:spcBef>
                <a:spcPts val="0"/>
              </a:spcBef>
              <a:spcAft>
                <a:spcPts val="0"/>
              </a:spcAft>
              <a:buNone/>
            </a:pPr>
            <a:endParaRPr lang="en-US" sz="1800" dirty="0">
              <a:ea typeface="Arial" panose="020B0604020202020204" pitchFamily="34" charset="0"/>
            </a:endParaRPr>
          </a:p>
        </p:txBody>
      </p:sp>
      <p:sp>
        <p:nvSpPr>
          <p:cNvPr id="7" name="Date Placeholder 6">
            <a:extLst>
              <a:ext uri="{C183D7F6-B498-43B3-948B-1728B52AA6E4}">
                <adec:decorative xmlns:adec="http://schemas.microsoft.com/office/drawing/2017/decorative" val="1"/>
              </a:ext>
            </a:extLst>
          </p:cNvPr>
          <p:cNvSpPr>
            <a:spLocks noGrp="1"/>
          </p:cNvSpPr>
          <p:nvPr>
            <p:ph type="dt" sz="half" idx="10"/>
          </p:nvPr>
        </p:nvSpPr>
        <p:spPr/>
        <p:txBody>
          <a:bodyPr/>
          <a:lstStyle/>
          <a:p>
            <a:r>
              <a:rPr lang="en-US" dirty="0"/>
              <a:t>11/17/2022</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E31375A4-56A4-47D6-9801-1991572033F7}" type="slidenum">
              <a:rPr lang="en-US" smtClean="0"/>
              <a:t>7</a:t>
            </a:fld>
            <a:endParaRPr lang="en-US" dirty="0"/>
          </a:p>
        </p:txBody>
      </p:sp>
    </p:spTree>
    <p:extLst>
      <p:ext uri="{BB962C8B-B14F-4D97-AF65-F5344CB8AC3E}">
        <p14:creationId xmlns:p14="http://schemas.microsoft.com/office/powerpoint/2010/main" val="98581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ETA 790A Form Review</a:t>
            </a:r>
          </a:p>
        </p:txBody>
      </p:sp>
      <p:sp>
        <p:nvSpPr>
          <p:cNvPr id="3" name="Text Placeholder 2"/>
          <p:cNvSpPr>
            <a:spLocks noGrp="1"/>
          </p:cNvSpPr>
          <p:nvPr>
            <p:ph type="body" idx="1"/>
          </p:nvPr>
        </p:nvSpPr>
        <p:spPr>
          <a:xfrm>
            <a:off x="1295400" y="5431535"/>
            <a:ext cx="9601200" cy="857753"/>
          </a:xfrm>
        </p:spPr>
        <p:txBody>
          <a:bodyPr>
            <a:normAutofit fontScale="77500" lnSpcReduction="20000"/>
          </a:bodyPr>
          <a:lstStyle/>
          <a:p>
            <a:pPr marL="0" marR="0" algn="ctr">
              <a:lnSpc>
                <a:spcPct val="107000"/>
              </a:lnSpc>
              <a:spcBef>
                <a:spcPts val="0"/>
              </a:spcBef>
              <a:spcAft>
                <a:spcPts val="800"/>
              </a:spcAft>
            </a:pPr>
            <a:r>
              <a:rPr lang="en-US" sz="3000" dirty="0"/>
              <a:t>Changes to identify and tips on how to properly complete each section</a:t>
            </a:r>
            <a:endParaRPr lang="en-US" sz="3000" dirty="0">
              <a:effectLst/>
              <a:latin typeface="Calibri" panose="020F050202020403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087525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C068D-9C6B-20B4-1CD5-ACAA8D421A25}"/>
              </a:ext>
            </a:extLst>
          </p:cNvPr>
          <p:cNvSpPr>
            <a:spLocks noGrp="1"/>
          </p:cNvSpPr>
          <p:nvPr>
            <p:ph type="title"/>
          </p:nvPr>
        </p:nvSpPr>
        <p:spPr>
          <a:xfrm>
            <a:off x="836341" y="909343"/>
            <a:ext cx="10060259" cy="741037"/>
          </a:xfrm>
        </p:spPr>
        <p:txBody>
          <a:bodyPr>
            <a:noAutofit/>
          </a:bodyPr>
          <a:lstStyle/>
          <a:p>
            <a:pPr marL="457200" marR="0">
              <a:lnSpc>
                <a:spcPct val="107000"/>
              </a:lnSpc>
              <a:spcBef>
                <a:spcPts val="0"/>
              </a:spcBef>
              <a:spcAft>
                <a:spcPts val="0"/>
              </a:spcAft>
            </a:pPr>
            <a:br>
              <a:rPr lang="en-US" sz="2000" b="1" dirty="0">
                <a:effectLst/>
                <a:ea typeface="Calibri" panose="020F0502020204030204" pitchFamily="34" charset="0"/>
                <a:cs typeface="Arial" panose="020B0604020202020204" pitchFamily="34" charset="0"/>
              </a:rPr>
            </a:br>
            <a:br>
              <a:rPr lang="en-US" sz="2000" b="1" dirty="0">
                <a:effectLst/>
                <a:ea typeface="Calibri" panose="020F0502020204030204" pitchFamily="34" charset="0"/>
                <a:cs typeface="Arial" panose="020B0604020202020204" pitchFamily="34" charset="0"/>
              </a:rPr>
            </a:br>
            <a:r>
              <a:rPr lang="en-US" sz="2400" b="1" dirty="0">
                <a:effectLst/>
                <a:ea typeface="Calibri" panose="020F0502020204030204" pitchFamily="34" charset="0"/>
                <a:cs typeface="Arial" panose="020B0604020202020204" pitchFamily="34" charset="0"/>
              </a:rPr>
              <a:t>Section A. Job Offer Information</a:t>
            </a:r>
            <a:endParaRPr lang="en-US" sz="2400" dirty="0"/>
          </a:p>
        </p:txBody>
      </p:sp>
      <p:sp>
        <p:nvSpPr>
          <p:cNvPr id="4" name="Footer Placeholder 3">
            <a:extLst>
              <a:ext uri="{FF2B5EF4-FFF2-40B4-BE49-F238E27FC236}">
                <a16:creationId xmlns:a16="http://schemas.microsoft.com/office/drawing/2014/main" id="{6B6E74A9-B9EC-A44D-524F-C85B7AA678D6}"/>
              </a:ext>
            </a:extLst>
          </p:cNvPr>
          <p:cNvSpPr>
            <a:spLocks noGrp="1"/>
          </p:cNvSpPr>
          <p:nvPr>
            <p:ph type="ftr" sz="quarter" idx="11"/>
          </p:nvPr>
        </p:nvSpPr>
        <p:spPr/>
        <p:txBody>
          <a:bodyPr/>
          <a:lstStyle/>
          <a:p>
            <a:r>
              <a:rPr lang="en-US" dirty="0">
                <a:ea typeface="+mn-lt"/>
                <a:cs typeface="+mn-lt"/>
              </a:rPr>
              <a:t>2022 H-2A Final Rule Stakeholder Webinar</a:t>
            </a:r>
            <a:endParaRPr lang="en-US" dirty="0"/>
          </a:p>
        </p:txBody>
      </p:sp>
      <p:sp>
        <p:nvSpPr>
          <p:cNvPr id="5" name="Date Placeholder 4">
            <a:extLst>
              <a:ext uri="{FF2B5EF4-FFF2-40B4-BE49-F238E27FC236}">
                <a16:creationId xmlns:a16="http://schemas.microsoft.com/office/drawing/2014/main" id="{FA88D1AD-38B4-19F5-CCF9-ED3331A42AA1}"/>
              </a:ext>
            </a:extLst>
          </p:cNvPr>
          <p:cNvSpPr>
            <a:spLocks noGrp="1"/>
          </p:cNvSpPr>
          <p:nvPr>
            <p:ph type="dt" sz="half" idx="10"/>
          </p:nvPr>
        </p:nvSpPr>
        <p:spPr/>
        <p:txBody>
          <a:bodyPr/>
          <a:lstStyle/>
          <a:p>
            <a:r>
              <a:rPr lang="en-US" dirty="0"/>
              <a:t>11/17/2022</a:t>
            </a:r>
          </a:p>
        </p:txBody>
      </p:sp>
      <p:sp>
        <p:nvSpPr>
          <p:cNvPr id="6" name="Slide Number Placeholder 5">
            <a:extLst>
              <a:ext uri="{FF2B5EF4-FFF2-40B4-BE49-F238E27FC236}">
                <a16:creationId xmlns:a16="http://schemas.microsoft.com/office/drawing/2014/main" id="{179200A1-D3B1-2E1C-7FC0-A4CB67906EB9}"/>
              </a:ext>
            </a:extLst>
          </p:cNvPr>
          <p:cNvSpPr>
            <a:spLocks noGrp="1"/>
          </p:cNvSpPr>
          <p:nvPr>
            <p:ph type="sldNum" sz="quarter" idx="12"/>
          </p:nvPr>
        </p:nvSpPr>
        <p:spPr/>
        <p:txBody>
          <a:bodyPr/>
          <a:lstStyle/>
          <a:p>
            <a:fld id="{E31375A4-56A4-47D6-9801-1991572033F7}" type="slidenum">
              <a:rPr lang="en-US" smtClean="0"/>
              <a:t>9</a:t>
            </a:fld>
            <a:endParaRPr lang="en-US" dirty="0"/>
          </a:p>
        </p:txBody>
      </p:sp>
      <p:pic>
        <p:nvPicPr>
          <p:cNvPr id="10" name="Picture 9">
            <a:extLst>
              <a:ext uri="{FF2B5EF4-FFF2-40B4-BE49-F238E27FC236}">
                <a16:creationId xmlns:a16="http://schemas.microsoft.com/office/drawing/2014/main" id="{8905A8C3-6285-B9FB-881F-2A41773AB5E0}"/>
              </a:ext>
            </a:extLst>
          </p:cNvPr>
          <p:cNvPicPr>
            <a:picLocks noChangeAspect="1"/>
          </p:cNvPicPr>
          <p:nvPr/>
        </p:nvPicPr>
        <p:blipFill rotWithShape="1">
          <a:blip r:embed="rId2"/>
          <a:srcRect l="15818" t="24143" r="31018" b="11385"/>
          <a:stretch/>
        </p:blipFill>
        <p:spPr bwMode="auto">
          <a:xfrm>
            <a:off x="1360449" y="1929161"/>
            <a:ext cx="9536151" cy="4041798"/>
          </a:xfrm>
          <a:prstGeom prst="rect">
            <a:avLst/>
          </a:prstGeom>
          <a:solidFill>
            <a:schemeClr val="accent2"/>
          </a:solidFill>
          <a:ln w="228600" cap="sq" cmpd="thickThin">
            <a:solidFill>
              <a:schemeClr val="accent3"/>
            </a:solidFill>
            <a:prstDash val="solid"/>
            <a:miter lim="800000"/>
          </a:ln>
          <a:effectLst>
            <a:innerShdw blurRad="76200">
              <a:srgbClr val="000000"/>
            </a:innerShdw>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957469779"/>
      </p:ext>
    </p:extLst>
  </p:cSld>
  <p:clrMapOvr>
    <a:masterClrMapping/>
  </p:clrMapOvr>
</p:sld>
</file>

<file path=ppt/theme/theme1.xml><?xml version="1.0" encoding="utf-8"?>
<a:theme xmlns:a="http://schemas.openxmlformats.org/drawingml/2006/main" name="Diamond Grid 16x9">
  <a:themeElements>
    <a:clrScheme name="DOL COLORS">
      <a:dk1>
        <a:sysClr val="windowText" lastClr="000000"/>
      </a:dk1>
      <a:lt1>
        <a:sysClr val="window" lastClr="FFFFFF"/>
      </a:lt1>
      <a:dk2>
        <a:srgbClr val="3F3F3F"/>
      </a:dk2>
      <a:lt2>
        <a:srgbClr val="FFFFFF"/>
      </a:lt2>
      <a:accent1>
        <a:srgbClr val="0075BF"/>
      </a:accent1>
      <a:accent2>
        <a:srgbClr val="112E51"/>
      </a:accent2>
      <a:accent3>
        <a:srgbClr val="112E51"/>
      </a:accent3>
      <a:accent4>
        <a:srgbClr val="F7B164"/>
      </a:accent4>
      <a:accent5>
        <a:srgbClr val="F15D2F"/>
      </a:accent5>
      <a:accent6>
        <a:srgbClr val="0070C0"/>
      </a:accent6>
      <a:hlink>
        <a:srgbClr val="01C6FD"/>
      </a:hlink>
      <a:folHlink>
        <a:srgbClr val="954F72"/>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2f835726-5318-41d1-b284-e7c90829880a">
      <UserInfo>
        <DisplayName>Pasternak, Brian - ETA</DisplayName>
        <AccountId>45</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BDD52147D48B44B84961832A531A630" ma:contentTypeVersion="4" ma:contentTypeDescription="Create a new document." ma:contentTypeScope="" ma:versionID="9122b9b91227b735100935cdc041ee58">
  <xsd:schema xmlns:xsd="http://www.w3.org/2001/XMLSchema" xmlns:xs="http://www.w3.org/2001/XMLSchema" xmlns:p="http://schemas.microsoft.com/office/2006/metadata/properties" xmlns:ns2="a6dd2cc5-2b69-4296-aec6-d5183a42092a" xmlns:ns3="2f835726-5318-41d1-b284-e7c90829880a" targetNamespace="http://schemas.microsoft.com/office/2006/metadata/properties" ma:root="true" ma:fieldsID="46a5f038837697a3dc2e6feb3decbbfc" ns2:_="" ns3:_="">
    <xsd:import namespace="a6dd2cc5-2b69-4296-aec6-d5183a42092a"/>
    <xsd:import namespace="2f835726-5318-41d1-b284-e7c90829880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dd2cc5-2b69-4296-aec6-d5183a4209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f835726-5318-41d1-b284-e7c90829880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BE8FE4-40C3-440C-9B36-00966B0A9DBE}">
  <ds:schemaRefs>
    <ds:schemaRef ds:uri="http://schemas.microsoft.com/sharepoint/v3/contenttype/forms"/>
  </ds:schemaRefs>
</ds:datastoreItem>
</file>

<file path=customXml/itemProps2.xml><?xml version="1.0" encoding="utf-8"?>
<ds:datastoreItem xmlns:ds="http://schemas.openxmlformats.org/officeDocument/2006/customXml" ds:itemID="{7D547AA4-4A81-4C93-BD45-54B539185EB1}">
  <ds:schemaRefs>
    <ds:schemaRef ds:uri="http://purl.org/dc/elements/1.1/"/>
    <ds:schemaRef ds:uri="http://purl.org/dc/dcmitype/"/>
    <ds:schemaRef ds:uri="http://schemas.microsoft.com/office/2006/metadata/properties"/>
    <ds:schemaRef ds:uri="http://purl.org/dc/terms/"/>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 ds:uri="2f835726-5318-41d1-b284-e7c90829880a"/>
    <ds:schemaRef ds:uri="a6dd2cc5-2b69-4296-aec6-d5183a42092a"/>
  </ds:schemaRefs>
</ds:datastoreItem>
</file>

<file path=customXml/itemProps3.xml><?xml version="1.0" encoding="utf-8"?>
<ds:datastoreItem xmlns:ds="http://schemas.openxmlformats.org/officeDocument/2006/customXml" ds:itemID="{5981EC32-CF35-4E7C-A16C-20BB5A1A22AD}">
  <ds:schemaRefs>
    <ds:schemaRef ds:uri="2f835726-5318-41d1-b284-e7c90829880a"/>
    <ds:schemaRef ds:uri="a6dd2cc5-2b69-4296-aec6-d5183a42092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3273</TotalTime>
  <Words>3750</Words>
  <Application>Microsoft Office PowerPoint</Application>
  <PresentationFormat>Widescreen</PresentationFormat>
  <Paragraphs>328</Paragraphs>
  <Slides>47</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Arial</vt:lpstr>
      <vt:lpstr>Calibri</vt:lpstr>
      <vt:lpstr>Courier New</vt:lpstr>
      <vt:lpstr>Melior</vt:lpstr>
      <vt:lpstr>Palatino Linotype</vt:lpstr>
      <vt:lpstr>Symbol</vt:lpstr>
      <vt:lpstr>Tahoma</vt:lpstr>
      <vt:lpstr>Times New Roman</vt:lpstr>
      <vt:lpstr>Diamond Grid 16x9</vt:lpstr>
      <vt:lpstr>H-2A Temporary Labor Certification Program  2022 H-2A Final Rule  Stakeholder Webinar November 17, 2022</vt:lpstr>
      <vt:lpstr>Disclaimer</vt:lpstr>
      <vt:lpstr>AGENDA</vt:lpstr>
      <vt:lpstr>Effective Date</vt:lpstr>
      <vt:lpstr>FLAG Filing Preparations</vt:lpstr>
      <vt:lpstr>FLAG Filing Preparations</vt:lpstr>
      <vt:lpstr>FLAG Filing Preparations</vt:lpstr>
      <vt:lpstr>ETA 790A Form Review</vt:lpstr>
      <vt:lpstr>  Section A. Job Offer Information</vt:lpstr>
      <vt:lpstr>Wage Adjustments</vt:lpstr>
      <vt:lpstr>Wage Offer</vt:lpstr>
      <vt:lpstr>  Section B. Minimum Job Qualifications and Requirements</vt:lpstr>
      <vt:lpstr>Minimum Job Qualifications and Requirements</vt:lpstr>
      <vt:lpstr>  Section C. Place of Employment Information</vt:lpstr>
      <vt:lpstr>   Geographic Scope and Definition of Area of  20 CFR 655.130(e) Intended Employment     20 CFR 655.103(b)       29 CFR 501.3(a)</vt:lpstr>
      <vt:lpstr>Addendum B.</vt:lpstr>
      <vt:lpstr>  Section D. Housing Information </vt:lpstr>
      <vt:lpstr>              Rental and/or Public Accommodations  20 CFR 655.122(d) </vt:lpstr>
      <vt:lpstr>Rental and/or Public Accommodations (e.g. Motel)</vt:lpstr>
      <vt:lpstr>Rental and/or Public Accommodations (e.g. Motel)</vt:lpstr>
      <vt:lpstr>Addendum B.</vt:lpstr>
      <vt:lpstr>  Section E. Provision of Meals</vt:lpstr>
      <vt:lpstr>Meals</vt:lpstr>
      <vt:lpstr>              Higher Meal Charge Requests   20 CFR 655.173  </vt:lpstr>
      <vt:lpstr>  Section F. Transportation and Daily Subsistence </vt:lpstr>
      <vt:lpstr>              Inbound/Outbound Transportation and Subsistence  20 CFR 655.122(h)  </vt:lpstr>
      <vt:lpstr>            Daily Transportation to Place of Employment 20 CFR 655.122(h)   </vt:lpstr>
      <vt:lpstr>              Inbound and Outbound Transportation to  Place of Employment     20 CFR 655.122(h)    </vt:lpstr>
      <vt:lpstr>  Section G. Referral and Hiring Instructions </vt:lpstr>
      <vt:lpstr>  Section H. Additional Material Terms and Conditions of the Job Offer</vt:lpstr>
      <vt:lpstr>  Section I. Conditions of Employment and Assurances for H-2A Agricultural Clearance Orders </vt:lpstr>
      <vt:lpstr>ETA 9142A Form Review</vt:lpstr>
      <vt:lpstr>  Section A. Nature of H-2A Application </vt:lpstr>
      <vt:lpstr>  Section B. Employment Information</vt:lpstr>
      <vt:lpstr>  Section C. Employer Point of Contact Information</vt:lpstr>
      <vt:lpstr>  Section D. Attorney or Agent Information (if applicable)</vt:lpstr>
      <vt:lpstr>  Section E. Job Opportunity &amp; Supporting Documentation</vt:lpstr>
      <vt:lpstr>    </vt:lpstr>
      <vt:lpstr>              Surety Bonds for H-2ALCs   20 CFR 655.132        29 CFR 501.9</vt:lpstr>
      <vt:lpstr>   Average AEWR and Surety Bond Amounts </vt:lpstr>
      <vt:lpstr>   New Rule Surety Bond Calculation Example</vt:lpstr>
      <vt:lpstr>   New Rule Surety Bond Calculation For 150 workers or more</vt:lpstr>
      <vt:lpstr>   New Rule Surety Bond Calculation For 150 workers or more</vt:lpstr>
      <vt:lpstr>   New Rule Surety Bond Calculation For 150 workers or more</vt:lpstr>
      <vt:lpstr>  Section F. Declaration of Employer and Attorney Agent</vt:lpstr>
      <vt:lpstr>  Section G. Preparer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DOL Template 1</dc:title>
  <dc:creator>United States Department of Labor</dc:creator>
  <cp:lastModifiedBy>Woods, Alexander T - ETA</cp:lastModifiedBy>
  <cp:revision>46</cp:revision>
  <dcterms:created xsi:type="dcterms:W3CDTF">2018-07-17T18:20:11Z</dcterms:created>
  <dcterms:modified xsi:type="dcterms:W3CDTF">2022-11-17T16:35:08Z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0x0101002BDD52147D48B44B84961832A531A630</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